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sldIdLst>
    <p:sldId id="394" r:id="rId5"/>
    <p:sldId id="403" r:id="rId6"/>
    <p:sldId id="405" r:id="rId7"/>
    <p:sldId id="406" r:id="rId8"/>
    <p:sldId id="407" r:id="rId9"/>
    <p:sldId id="408" r:id="rId10"/>
    <p:sldId id="409" r:id="rId11"/>
    <p:sldId id="404" r:id="rId12"/>
    <p:sldId id="410" r:id="rId13"/>
    <p:sldId id="411" r:id="rId1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222" autoAdjust="0"/>
  </p:normalViewPr>
  <p:slideViewPr>
    <p:cSldViewPr>
      <p:cViewPr>
        <p:scale>
          <a:sx n="80" d="100"/>
          <a:sy n="80" d="100"/>
        </p:scale>
        <p:origin x="-1278" y="-2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D4390A7D-5B8A-497E-946E-55622108C4D2}" type="datetimeFigureOut">
              <a:rPr lang="en-US" smtClean="0"/>
              <a:t>1/23/2015</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69E80A06-DE13-483D-9EF3-6B9EEEE8DC3B}" type="slidenum">
              <a:rPr lang="en-US" smtClean="0"/>
              <a:t>‹#›</a:t>
            </a:fld>
            <a:endParaRPr lang="en-US" dirty="0"/>
          </a:p>
        </p:txBody>
      </p:sp>
    </p:spTree>
    <p:extLst>
      <p:ext uri="{BB962C8B-B14F-4D97-AF65-F5344CB8AC3E}">
        <p14:creationId xmlns:p14="http://schemas.microsoft.com/office/powerpoint/2010/main" val="3561439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Dr</a:t>
            </a:r>
            <a:r>
              <a:rPr lang="en-US" dirty="0" smtClean="0"/>
              <a:t> Flanigan</a:t>
            </a:r>
          </a:p>
          <a:p>
            <a:r>
              <a:rPr lang="en-US" dirty="0"/>
              <a:t> </a:t>
            </a:r>
            <a:endParaRPr lang="en-US" dirty="0" smtClean="0"/>
          </a:p>
          <a:p>
            <a:endParaRPr lang="en-US" dirty="0"/>
          </a:p>
        </p:txBody>
      </p:sp>
      <p:sp>
        <p:nvSpPr>
          <p:cNvPr id="4" name="Slide Number Placeholder 3"/>
          <p:cNvSpPr>
            <a:spLocks noGrp="1"/>
          </p:cNvSpPr>
          <p:nvPr>
            <p:ph type="sldNum" sz="quarter" idx="10"/>
          </p:nvPr>
        </p:nvSpPr>
        <p:spPr/>
        <p:txBody>
          <a:bodyPr/>
          <a:lstStyle/>
          <a:p>
            <a:fld id="{F4F74614-CAB2-4CF7-970D-99039CC0C3DD}" type="slidenum">
              <a:rPr lang="en-US" smtClean="0"/>
              <a:t>3</a:t>
            </a:fld>
            <a:endParaRPr lang="en-US"/>
          </a:p>
        </p:txBody>
      </p:sp>
    </p:spTree>
    <p:extLst>
      <p:ext uri="{BB962C8B-B14F-4D97-AF65-F5344CB8AC3E}">
        <p14:creationId xmlns:p14="http://schemas.microsoft.com/office/powerpoint/2010/main" val="1905524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Dr</a:t>
            </a:r>
            <a:r>
              <a:rPr lang="en-US" dirty="0" smtClean="0"/>
              <a:t> Flanigan</a:t>
            </a:r>
            <a:endParaRPr lang="en-US" dirty="0"/>
          </a:p>
        </p:txBody>
      </p:sp>
      <p:sp>
        <p:nvSpPr>
          <p:cNvPr id="4" name="Slide Number Placeholder 3"/>
          <p:cNvSpPr>
            <a:spLocks noGrp="1"/>
          </p:cNvSpPr>
          <p:nvPr>
            <p:ph type="sldNum" sz="quarter" idx="10"/>
          </p:nvPr>
        </p:nvSpPr>
        <p:spPr/>
        <p:txBody>
          <a:bodyPr/>
          <a:lstStyle/>
          <a:p>
            <a:fld id="{F4F74614-CAB2-4CF7-970D-99039CC0C3DD}" type="slidenum">
              <a:rPr lang="en-US" smtClean="0"/>
              <a:t>4</a:t>
            </a:fld>
            <a:endParaRPr lang="en-US"/>
          </a:p>
        </p:txBody>
      </p:sp>
    </p:spTree>
    <p:extLst>
      <p:ext uri="{BB962C8B-B14F-4D97-AF65-F5344CB8AC3E}">
        <p14:creationId xmlns:p14="http://schemas.microsoft.com/office/powerpoint/2010/main" val="3343329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Dr</a:t>
            </a:r>
            <a:r>
              <a:rPr lang="en-US" dirty="0" smtClean="0"/>
              <a:t> Flanigan</a:t>
            </a:r>
            <a:endParaRPr lang="en-US" dirty="0"/>
          </a:p>
        </p:txBody>
      </p:sp>
      <p:sp>
        <p:nvSpPr>
          <p:cNvPr id="4" name="Slide Number Placeholder 3"/>
          <p:cNvSpPr>
            <a:spLocks noGrp="1"/>
          </p:cNvSpPr>
          <p:nvPr>
            <p:ph type="sldNum" sz="quarter" idx="10"/>
          </p:nvPr>
        </p:nvSpPr>
        <p:spPr/>
        <p:txBody>
          <a:bodyPr/>
          <a:lstStyle/>
          <a:p>
            <a:fld id="{F4F74614-CAB2-4CF7-970D-99039CC0C3DD}" type="slidenum">
              <a:rPr lang="en-US" smtClean="0"/>
              <a:t>5</a:t>
            </a:fld>
            <a:endParaRPr lang="en-US"/>
          </a:p>
        </p:txBody>
      </p:sp>
    </p:spTree>
    <p:extLst>
      <p:ext uri="{BB962C8B-B14F-4D97-AF65-F5344CB8AC3E}">
        <p14:creationId xmlns:p14="http://schemas.microsoft.com/office/powerpoint/2010/main" val="2811587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Dr</a:t>
            </a:r>
            <a:r>
              <a:rPr lang="en-US" dirty="0" smtClean="0"/>
              <a:t> Flanigan</a:t>
            </a:r>
            <a:endParaRPr lang="en-US" dirty="0"/>
          </a:p>
        </p:txBody>
      </p:sp>
      <p:sp>
        <p:nvSpPr>
          <p:cNvPr id="4" name="Slide Number Placeholder 3"/>
          <p:cNvSpPr>
            <a:spLocks noGrp="1"/>
          </p:cNvSpPr>
          <p:nvPr>
            <p:ph type="sldNum" sz="quarter" idx="10"/>
          </p:nvPr>
        </p:nvSpPr>
        <p:spPr/>
        <p:txBody>
          <a:bodyPr/>
          <a:lstStyle/>
          <a:p>
            <a:fld id="{F4F74614-CAB2-4CF7-970D-99039CC0C3DD}" type="slidenum">
              <a:rPr lang="en-US" smtClean="0"/>
              <a:t>6</a:t>
            </a:fld>
            <a:endParaRPr lang="en-US"/>
          </a:p>
        </p:txBody>
      </p:sp>
    </p:spTree>
    <p:extLst>
      <p:ext uri="{BB962C8B-B14F-4D97-AF65-F5344CB8AC3E}">
        <p14:creationId xmlns:p14="http://schemas.microsoft.com/office/powerpoint/2010/main" val="2013818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Randy</a:t>
            </a:r>
          </a:p>
          <a:p>
            <a:endParaRPr lang="en-US" sz="1600" dirty="0"/>
          </a:p>
          <a:p>
            <a:r>
              <a:rPr lang="en-US" sz="1600" dirty="0"/>
              <a:t>These are the core metrics that will become part of the SIM Core Dashboard</a:t>
            </a:r>
          </a:p>
          <a:p>
            <a:r>
              <a:rPr lang="en-US" sz="1600" dirty="0"/>
              <a:t> </a:t>
            </a:r>
          </a:p>
          <a:p>
            <a:r>
              <a:rPr lang="en-US" sz="1600" dirty="0"/>
              <a:t>The plan is to ‘unveil’ the prototype in the Dec 14/Jan 15 timeframe.</a:t>
            </a:r>
          </a:p>
          <a:p>
            <a:r>
              <a:rPr lang="en-US" sz="1600" dirty="0"/>
              <a:t> </a:t>
            </a:r>
          </a:p>
          <a:p>
            <a:r>
              <a:rPr lang="en-US" sz="1600" dirty="0"/>
              <a:t>While these metric identify the core metrics, this is not all inclusive of what is being measured under SIM</a:t>
            </a:r>
          </a:p>
        </p:txBody>
      </p:sp>
      <p:sp>
        <p:nvSpPr>
          <p:cNvPr id="4" name="Slide Number Placeholder 3"/>
          <p:cNvSpPr>
            <a:spLocks noGrp="1"/>
          </p:cNvSpPr>
          <p:nvPr>
            <p:ph type="sldNum" sz="quarter" idx="10"/>
          </p:nvPr>
        </p:nvSpPr>
        <p:spPr/>
        <p:txBody>
          <a:bodyPr/>
          <a:lstStyle/>
          <a:p>
            <a:fld id="{F4F74614-CAB2-4CF7-970D-99039CC0C3DD}" type="slidenum">
              <a:rPr lang="en-US" smtClean="0"/>
              <a:t>7</a:t>
            </a:fld>
            <a:endParaRPr lang="en-US"/>
          </a:p>
        </p:txBody>
      </p:sp>
    </p:spTree>
    <p:extLst>
      <p:ext uri="{BB962C8B-B14F-4D97-AF65-F5344CB8AC3E}">
        <p14:creationId xmlns:p14="http://schemas.microsoft.com/office/powerpoint/2010/main" val="347038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Stefanie</a:t>
            </a:r>
          </a:p>
          <a:p>
            <a:endParaRPr lang="en-US" sz="1600" dirty="0"/>
          </a:p>
          <a:p>
            <a:r>
              <a:rPr lang="en-US" sz="1600" dirty="0"/>
              <a:t>This high level graphic describes the State’s desired direction of a shift in investment toward Primary Care.  </a:t>
            </a:r>
          </a:p>
          <a:p>
            <a:r>
              <a:rPr lang="en-US" sz="1600" dirty="0"/>
              <a:t>  </a:t>
            </a:r>
          </a:p>
          <a:p>
            <a:r>
              <a:rPr lang="en-US" sz="1600" dirty="0"/>
              <a:t>Throughout many SIM programs, this direction is reinforced and accelerated.</a:t>
            </a:r>
          </a:p>
          <a:p>
            <a:r>
              <a:rPr lang="en-US" sz="1600" dirty="0"/>
              <a:t> </a:t>
            </a:r>
          </a:p>
          <a:p>
            <a:r>
              <a:rPr lang="en-US" sz="1600" dirty="0"/>
              <a:t>The State would like to see more bold, disruptive moves to accelerate this shift, though SIM and elsewhere in the HealthCare landscape. </a:t>
            </a:r>
          </a:p>
        </p:txBody>
      </p:sp>
      <p:sp>
        <p:nvSpPr>
          <p:cNvPr id="4" name="Slide Number Placeholder 3"/>
          <p:cNvSpPr>
            <a:spLocks noGrp="1"/>
          </p:cNvSpPr>
          <p:nvPr>
            <p:ph type="sldNum" sz="quarter" idx="10"/>
          </p:nvPr>
        </p:nvSpPr>
        <p:spPr/>
        <p:txBody>
          <a:bodyPr/>
          <a:lstStyle/>
          <a:p>
            <a:fld id="{F4F74614-CAB2-4CF7-970D-99039CC0C3DD}" type="slidenum">
              <a:rPr lang="en-US" smtClean="0"/>
              <a:t>8</a:t>
            </a:fld>
            <a:endParaRPr lang="en-US"/>
          </a:p>
        </p:txBody>
      </p:sp>
    </p:spTree>
    <p:extLst>
      <p:ext uri="{BB962C8B-B14F-4D97-AF65-F5344CB8AC3E}">
        <p14:creationId xmlns:p14="http://schemas.microsoft.com/office/powerpoint/2010/main" val="1880864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Randy</a:t>
            </a:r>
          </a:p>
          <a:p>
            <a:endParaRPr lang="en-US" sz="1600" dirty="0"/>
          </a:p>
          <a:p>
            <a:r>
              <a:rPr lang="en-US" sz="1600" dirty="0"/>
              <a:t>Recently, SIM has started to facilitate a discussion w/in the SIM governance structure to look for ways to accelerate Primary Care Payment Reform</a:t>
            </a:r>
          </a:p>
          <a:p>
            <a:r>
              <a:rPr lang="en-US" sz="1600" dirty="0"/>
              <a:t> </a:t>
            </a:r>
          </a:p>
          <a:p>
            <a:r>
              <a:rPr lang="en-US" sz="1600" dirty="0"/>
              <a:t>These options, most of which are occurring in various ways in other States,  were pulled together by Center for Health Care Strategies (CHCS) and the State Health Access Data Assistance Center (SHADAC) out of the University of MN</a:t>
            </a:r>
          </a:p>
          <a:p>
            <a:r>
              <a:rPr lang="en-US" sz="1600" dirty="0"/>
              <a:t> </a:t>
            </a:r>
          </a:p>
          <a:p>
            <a:r>
              <a:rPr lang="en-US" sz="1600" dirty="0"/>
              <a:t>Maine is receiving Technical Assistance through these </a:t>
            </a:r>
            <a:r>
              <a:rPr lang="en-US" sz="1600" dirty="0" err="1"/>
              <a:t>entitites</a:t>
            </a:r>
            <a:r>
              <a:rPr lang="en-US" sz="1600" dirty="0"/>
              <a:t> through our SIM grant</a:t>
            </a:r>
          </a:p>
          <a:p>
            <a:r>
              <a:rPr lang="en-US" sz="1600" dirty="0"/>
              <a:t> </a:t>
            </a:r>
          </a:p>
          <a:p>
            <a:r>
              <a:rPr lang="en-US" sz="1600" dirty="0"/>
              <a:t>We intend to leverage these organizations expertise to facilitate a discussion in SIM governance regarding options that ME should be pursuing to hasten primary care payment reform</a:t>
            </a:r>
          </a:p>
        </p:txBody>
      </p:sp>
      <p:sp>
        <p:nvSpPr>
          <p:cNvPr id="4" name="Slide Number Placeholder 3"/>
          <p:cNvSpPr>
            <a:spLocks noGrp="1"/>
          </p:cNvSpPr>
          <p:nvPr>
            <p:ph type="sldNum" sz="quarter" idx="10"/>
          </p:nvPr>
        </p:nvSpPr>
        <p:spPr/>
        <p:txBody>
          <a:bodyPr/>
          <a:lstStyle/>
          <a:p>
            <a:fld id="{F4F74614-CAB2-4CF7-970D-99039CC0C3DD}" type="slidenum">
              <a:rPr lang="en-US" smtClean="0"/>
              <a:t>9</a:t>
            </a:fld>
            <a:endParaRPr lang="en-US"/>
          </a:p>
        </p:txBody>
      </p:sp>
    </p:spTree>
    <p:extLst>
      <p:ext uri="{BB962C8B-B14F-4D97-AF65-F5344CB8AC3E}">
        <p14:creationId xmlns:p14="http://schemas.microsoft.com/office/powerpoint/2010/main" val="1752870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Dr</a:t>
            </a:r>
            <a:r>
              <a:rPr lang="en-US" dirty="0" smtClean="0"/>
              <a:t> Flanigan</a:t>
            </a:r>
            <a:endParaRPr lang="en-US" dirty="0"/>
          </a:p>
        </p:txBody>
      </p:sp>
      <p:sp>
        <p:nvSpPr>
          <p:cNvPr id="4" name="Slide Number Placeholder 3"/>
          <p:cNvSpPr>
            <a:spLocks noGrp="1"/>
          </p:cNvSpPr>
          <p:nvPr>
            <p:ph type="sldNum" sz="quarter" idx="10"/>
          </p:nvPr>
        </p:nvSpPr>
        <p:spPr/>
        <p:txBody>
          <a:bodyPr/>
          <a:lstStyle/>
          <a:p>
            <a:fld id="{F4F74614-CAB2-4CF7-970D-99039CC0C3DD}" type="slidenum">
              <a:rPr lang="en-US" smtClean="0"/>
              <a:t>10</a:t>
            </a:fld>
            <a:endParaRPr lang="en-US"/>
          </a:p>
        </p:txBody>
      </p:sp>
    </p:spTree>
    <p:extLst>
      <p:ext uri="{BB962C8B-B14F-4D97-AF65-F5344CB8AC3E}">
        <p14:creationId xmlns:p14="http://schemas.microsoft.com/office/powerpoint/2010/main" val="2013818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CD61D6-7F2B-45F9-A31E-224221C9D089}" type="datetime1">
              <a:rPr lang="en-US" smtClean="0"/>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30E827-B874-45E8-B2FD-89DD1763F4AC}" type="slidenum">
              <a:rPr lang="en-US" smtClean="0"/>
              <a:t>‹#›</a:t>
            </a:fld>
            <a:endParaRPr lang="en-US" dirty="0"/>
          </a:p>
        </p:txBody>
      </p:sp>
    </p:spTree>
    <p:extLst>
      <p:ext uri="{BB962C8B-B14F-4D97-AF65-F5344CB8AC3E}">
        <p14:creationId xmlns:p14="http://schemas.microsoft.com/office/powerpoint/2010/main" val="1398778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F6EB4C-8CE8-49B7-AF79-F46F581B1526}" type="datetime1">
              <a:rPr lang="en-US" smtClean="0"/>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30E827-B874-45E8-B2FD-89DD1763F4AC}" type="slidenum">
              <a:rPr lang="en-US" smtClean="0"/>
              <a:t>‹#›</a:t>
            </a:fld>
            <a:endParaRPr lang="en-US" dirty="0"/>
          </a:p>
        </p:txBody>
      </p:sp>
    </p:spTree>
    <p:extLst>
      <p:ext uri="{BB962C8B-B14F-4D97-AF65-F5344CB8AC3E}">
        <p14:creationId xmlns:p14="http://schemas.microsoft.com/office/powerpoint/2010/main" val="3236945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25B78-194C-42BA-9314-E29B101738F0}" type="datetime1">
              <a:rPr lang="en-US" smtClean="0"/>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30E827-B874-45E8-B2FD-89DD1763F4AC}" type="slidenum">
              <a:rPr lang="en-US" smtClean="0"/>
              <a:t>‹#›</a:t>
            </a:fld>
            <a:endParaRPr lang="en-US" dirty="0"/>
          </a:p>
        </p:txBody>
      </p:sp>
    </p:spTree>
    <p:extLst>
      <p:ext uri="{BB962C8B-B14F-4D97-AF65-F5344CB8AC3E}">
        <p14:creationId xmlns:p14="http://schemas.microsoft.com/office/powerpoint/2010/main" val="92308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7DD3C-0AF3-423A-A6FE-E57E0CF6DB64}" type="datetime1">
              <a:rPr lang="en-US" smtClean="0"/>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30E827-B874-45E8-B2FD-89DD1763F4AC}" type="slidenum">
              <a:rPr lang="en-US" smtClean="0"/>
              <a:t>‹#›</a:t>
            </a:fld>
            <a:endParaRPr lang="en-US" dirty="0"/>
          </a:p>
        </p:txBody>
      </p:sp>
    </p:spTree>
    <p:extLst>
      <p:ext uri="{BB962C8B-B14F-4D97-AF65-F5344CB8AC3E}">
        <p14:creationId xmlns:p14="http://schemas.microsoft.com/office/powerpoint/2010/main" val="211213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624DAD-2DC5-49B3-9B0B-15E20E6694C8}" type="datetime1">
              <a:rPr lang="en-US" smtClean="0"/>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30E827-B874-45E8-B2FD-89DD1763F4AC}" type="slidenum">
              <a:rPr lang="en-US" smtClean="0"/>
              <a:t>‹#›</a:t>
            </a:fld>
            <a:endParaRPr lang="en-US" dirty="0"/>
          </a:p>
        </p:txBody>
      </p:sp>
    </p:spTree>
    <p:extLst>
      <p:ext uri="{BB962C8B-B14F-4D97-AF65-F5344CB8AC3E}">
        <p14:creationId xmlns:p14="http://schemas.microsoft.com/office/powerpoint/2010/main" val="317350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258AF3-F212-4C39-B83E-E4656EF45BD2}" type="datetime1">
              <a:rPr lang="en-US" smtClean="0"/>
              <a:t>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30E827-B874-45E8-B2FD-89DD1763F4AC}" type="slidenum">
              <a:rPr lang="en-US" smtClean="0"/>
              <a:t>‹#›</a:t>
            </a:fld>
            <a:endParaRPr lang="en-US" dirty="0"/>
          </a:p>
        </p:txBody>
      </p:sp>
    </p:spTree>
    <p:extLst>
      <p:ext uri="{BB962C8B-B14F-4D97-AF65-F5344CB8AC3E}">
        <p14:creationId xmlns:p14="http://schemas.microsoft.com/office/powerpoint/2010/main" val="363635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86771A-CB42-46AF-BFAC-DA999EE203A5}" type="datetime1">
              <a:rPr lang="en-US" smtClean="0"/>
              <a:t>1/23/2015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30E827-B874-45E8-B2FD-89DD1763F4AC}" type="slidenum">
              <a:rPr lang="en-US" smtClean="0"/>
              <a:t>‹#›</a:t>
            </a:fld>
            <a:endParaRPr lang="en-US" dirty="0"/>
          </a:p>
        </p:txBody>
      </p:sp>
    </p:spTree>
    <p:extLst>
      <p:ext uri="{BB962C8B-B14F-4D97-AF65-F5344CB8AC3E}">
        <p14:creationId xmlns:p14="http://schemas.microsoft.com/office/powerpoint/2010/main" val="42431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F70001-AC79-437D-A065-A3D84AFB38C4}" type="datetime1">
              <a:rPr lang="en-US" smtClean="0"/>
              <a:t>1/23/2015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30E827-B874-45E8-B2FD-89DD1763F4AC}" type="slidenum">
              <a:rPr lang="en-US" smtClean="0"/>
              <a:t>‹#›</a:t>
            </a:fld>
            <a:endParaRPr lang="en-US" dirty="0"/>
          </a:p>
        </p:txBody>
      </p:sp>
    </p:spTree>
    <p:extLst>
      <p:ext uri="{BB962C8B-B14F-4D97-AF65-F5344CB8AC3E}">
        <p14:creationId xmlns:p14="http://schemas.microsoft.com/office/powerpoint/2010/main" val="1198382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B8E15-6186-4E6A-8569-2133921CC0A3}" type="datetime1">
              <a:rPr lang="en-US" smtClean="0"/>
              <a:t>1/23/2015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30E827-B874-45E8-B2FD-89DD1763F4AC}" type="slidenum">
              <a:rPr lang="en-US" smtClean="0"/>
              <a:t>‹#›</a:t>
            </a:fld>
            <a:endParaRPr lang="en-US" dirty="0"/>
          </a:p>
        </p:txBody>
      </p:sp>
    </p:spTree>
    <p:extLst>
      <p:ext uri="{BB962C8B-B14F-4D97-AF65-F5344CB8AC3E}">
        <p14:creationId xmlns:p14="http://schemas.microsoft.com/office/powerpoint/2010/main" val="2980297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54AA2D-6DC6-46DA-99B0-5029CDCC38BF}" type="datetime1">
              <a:rPr lang="en-US" smtClean="0"/>
              <a:t>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30E827-B874-45E8-B2FD-89DD1763F4AC}" type="slidenum">
              <a:rPr lang="en-US" smtClean="0"/>
              <a:t>‹#›</a:t>
            </a:fld>
            <a:endParaRPr lang="en-US" dirty="0"/>
          </a:p>
        </p:txBody>
      </p:sp>
    </p:spTree>
    <p:extLst>
      <p:ext uri="{BB962C8B-B14F-4D97-AF65-F5344CB8AC3E}">
        <p14:creationId xmlns:p14="http://schemas.microsoft.com/office/powerpoint/2010/main" val="279539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404DF-DD66-4F5E-BDE5-188EE2A37D3C}" type="datetime1">
              <a:rPr lang="en-US" smtClean="0"/>
              <a:t>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30E827-B874-45E8-B2FD-89DD1763F4AC}" type="slidenum">
              <a:rPr lang="en-US" smtClean="0"/>
              <a:t>‹#›</a:t>
            </a:fld>
            <a:endParaRPr lang="en-US" dirty="0"/>
          </a:p>
        </p:txBody>
      </p:sp>
    </p:spTree>
    <p:extLst>
      <p:ext uri="{BB962C8B-B14F-4D97-AF65-F5344CB8AC3E}">
        <p14:creationId xmlns:p14="http://schemas.microsoft.com/office/powerpoint/2010/main" val="1454906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C4803-6AC4-4771-B907-05690491FD69}" type="datetime1">
              <a:rPr lang="en-US" smtClean="0"/>
              <a:t>1/23/2015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0E827-B874-45E8-B2FD-89DD1763F4AC}" type="slidenum">
              <a:rPr lang="en-US" smtClean="0"/>
              <a:t>‹#›</a:t>
            </a:fld>
            <a:endParaRPr lang="en-US" dirty="0"/>
          </a:p>
        </p:txBody>
      </p:sp>
    </p:spTree>
    <p:extLst>
      <p:ext uri="{BB962C8B-B14F-4D97-AF65-F5344CB8AC3E}">
        <p14:creationId xmlns:p14="http://schemas.microsoft.com/office/powerpoint/2010/main" val="3977979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971800"/>
            <a:ext cx="7772400" cy="1470025"/>
          </a:xfrm>
        </p:spPr>
        <p:txBody>
          <a:bodyPr>
            <a:normAutofit fontScale="90000"/>
          </a:bodyPr>
          <a:lstStyle/>
          <a:p>
            <a:r>
              <a:rPr lang="en-US" sz="3100" dirty="0" smtClean="0">
                <a:solidFill>
                  <a:schemeClr val="tx2">
                    <a:lumMod val="75000"/>
                  </a:schemeClr>
                </a:solidFill>
                <a:latin typeface="Neutraface Text Book"/>
                <a:cs typeface="Neutraface Text Book"/>
              </a:rPr>
              <a:t/>
            </a:r>
            <a:br>
              <a:rPr lang="en-US" sz="3100" dirty="0" smtClean="0">
                <a:solidFill>
                  <a:schemeClr val="tx2">
                    <a:lumMod val="75000"/>
                  </a:schemeClr>
                </a:solidFill>
                <a:latin typeface="Neutraface Text Book"/>
                <a:cs typeface="Neutraface Text Book"/>
              </a:rPr>
            </a:br>
            <a:r>
              <a:rPr lang="en-US" sz="3100" dirty="0" smtClean="0">
                <a:solidFill>
                  <a:schemeClr val="tx2">
                    <a:lumMod val="75000"/>
                  </a:schemeClr>
                </a:solidFill>
                <a:latin typeface="Neutraface Text Book"/>
                <a:cs typeface="Neutraface Text Book"/>
              </a:rPr>
              <a:t>The </a:t>
            </a:r>
            <a:r>
              <a:rPr lang="en-US" sz="3100" dirty="0">
                <a:solidFill>
                  <a:schemeClr val="tx2">
                    <a:lumMod val="75000"/>
                  </a:schemeClr>
                </a:solidFill>
                <a:latin typeface="Neutraface Text Book"/>
                <a:cs typeface="Neutraface Text Book"/>
              </a:rPr>
              <a:t>State Innovation Model Grant:</a:t>
            </a:r>
            <a:br>
              <a:rPr lang="en-US" sz="3100" dirty="0">
                <a:solidFill>
                  <a:schemeClr val="tx2">
                    <a:lumMod val="75000"/>
                  </a:schemeClr>
                </a:solidFill>
                <a:latin typeface="Neutraface Text Book"/>
                <a:cs typeface="Neutraface Text Book"/>
              </a:rPr>
            </a:br>
            <a:r>
              <a:rPr lang="en-US" sz="3100" dirty="0" smtClean="0">
                <a:solidFill>
                  <a:schemeClr val="tx2">
                    <a:lumMod val="75000"/>
                  </a:schemeClr>
                </a:solidFill>
                <a:latin typeface="Neutraface Text Book"/>
                <a:cs typeface="Neutraface Text Book"/>
              </a:rPr>
              <a:t>The Importance of the SIM Grant to Maine</a:t>
            </a:r>
            <a:endParaRPr lang="en-US" sz="3100" dirty="0">
              <a:solidFill>
                <a:schemeClr val="tx2">
                  <a:lumMod val="75000"/>
                </a:schemeClr>
              </a:solidFill>
              <a:latin typeface="Neutraface Text Book"/>
              <a:cs typeface="Neutraface Text Book"/>
            </a:endParaRPr>
          </a:p>
        </p:txBody>
      </p:sp>
      <p:sp>
        <p:nvSpPr>
          <p:cNvPr id="4" name="Slide Number Placeholder 3"/>
          <p:cNvSpPr>
            <a:spLocks noGrp="1"/>
          </p:cNvSpPr>
          <p:nvPr>
            <p:ph type="sldNum" sz="quarter" idx="12"/>
          </p:nvPr>
        </p:nvSpPr>
        <p:spPr/>
        <p:txBody>
          <a:bodyPr/>
          <a:lstStyle/>
          <a:p>
            <a:fld id="{1030E827-B874-45E8-B2FD-89DD1763F4AC}" type="slidenum">
              <a:rPr lang="en-US" smtClean="0"/>
              <a:t>1</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28600"/>
            <a:ext cx="7643955" cy="2885294"/>
          </a:xfrm>
          <a:prstGeom prst="rect">
            <a:avLst/>
          </a:prstGeom>
        </p:spPr>
      </p:pic>
      <p:sp>
        <p:nvSpPr>
          <p:cNvPr id="7" name="Rectangle 6"/>
          <p:cNvSpPr/>
          <p:nvPr/>
        </p:nvSpPr>
        <p:spPr>
          <a:xfrm>
            <a:off x="-76200" y="6096000"/>
            <a:ext cx="9296400" cy="91440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4"/>
          <p:cNvSpPr txBox="1">
            <a:spLocks/>
          </p:cNvSpPr>
          <p:nvPr/>
        </p:nvSpPr>
        <p:spPr>
          <a:xfrm>
            <a:off x="838200" y="4267200"/>
            <a:ext cx="77724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tx2">
                    <a:lumMod val="75000"/>
                  </a:schemeClr>
                </a:solidFill>
                <a:latin typeface="Neutraface Text Book"/>
                <a:cs typeface="Neutraface Text Book"/>
              </a:rPr>
              <a:t>Mary C Mayhew</a:t>
            </a:r>
          </a:p>
          <a:p>
            <a:r>
              <a:rPr lang="en-US" sz="2400" dirty="0" smtClean="0">
                <a:solidFill>
                  <a:schemeClr val="tx2">
                    <a:lumMod val="75000"/>
                  </a:schemeClr>
                </a:solidFill>
                <a:latin typeface="Neutraface Text Book"/>
                <a:cs typeface="Neutraface Text Book"/>
              </a:rPr>
              <a:t>Commissioner, Maine DHHS</a:t>
            </a:r>
            <a:endParaRPr lang="en-US" sz="2400" dirty="0">
              <a:solidFill>
                <a:schemeClr val="tx2">
                  <a:lumMod val="75000"/>
                </a:schemeClr>
              </a:solidFill>
              <a:latin typeface="Neutraface Text Book"/>
              <a:cs typeface="Neutraface Text Book"/>
            </a:endParaRPr>
          </a:p>
        </p:txBody>
      </p:sp>
    </p:spTree>
    <p:extLst>
      <p:ext uri="{BB962C8B-B14F-4D97-AF65-F5344CB8AC3E}">
        <p14:creationId xmlns:p14="http://schemas.microsoft.com/office/powerpoint/2010/main" val="2945336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1397000"/>
          </a:xfrm>
          <a:prstGeom prst="rect">
            <a:avLst/>
          </a:prstGeom>
        </p:spPr>
      </p:pic>
      <p:sp>
        <p:nvSpPr>
          <p:cNvPr id="2" name="TextBox 1"/>
          <p:cNvSpPr txBox="1"/>
          <p:nvPr/>
        </p:nvSpPr>
        <p:spPr>
          <a:xfrm>
            <a:off x="296333" y="250735"/>
            <a:ext cx="8627534" cy="584776"/>
          </a:xfrm>
          <a:prstGeom prst="rect">
            <a:avLst/>
          </a:prstGeom>
          <a:noFill/>
        </p:spPr>
        <p:txBody>
          <a:bodyPr wrap="square" rtlCol="0">
            <a:spAutoFit/>
          </a:bodyPr>
          <a:lstStyle/>
          <a:p>
            <a:pPr algn="ctr" defTabSz="457200"/>
            <a:r>
              <a:rPr lang="en-US" sz="3200" dirty="0" smtClean="0">
                <a:solidFill>
                  <a:prstClr val="white"/>
                </a:solidFill>
                <a:latin typeface="Helvetica Neue Thin"/>
                <a:cs typeface="Helvetica Neue Thin"/>
              </a:rPr>
              <a:t>Questions?</a:t>
            </a:r>
            <a:endParaRPr lang="en-US" sz="3200" dirty="0">
              <a:solidFill>
                <a:prstClr val="white"/>
              </a:solidFill>
              <a:latin typeface="Helvetica Neue Thin"/>
              <a:cs typeface="Helvetica Neue Thin"/>
            </a:endParaRPr>
          </a:p>
        </p:txBody>
      </p:sp>
      <p:sp>
        <p:nvSpPr>
          <p:cNvPr id="7" name="Content Placeholder 2"/>
          <p:cNvSpPr txBox="1">
            <a:spLocks/>
          </p:cNvSpPr>
          <p:nvPr/>
        </p:nvSpPr>
        <p:spPr>
          <a:xfrm>
            <a:off x="914105" y="2427163"/>
            <a:ext cx="7769726" cy="267823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b="1" dirty="0" smtClean="0">
                <a:solidFill>
                  <a:srgbClr val="595959"/>
                </a:solidFill>
                <a:latin typeface="Helvetica Neue Thin"/>
                <a:cs typeface="Helvetica Neue Thin"/>
              </a:rPr>
              <a:t>Mary C. Mayhew, Commissioner</a:t>
            </a:r>
          </a:p>
          <a:p>
            <a:r>
              <a:rPr lang="en-US" sz="2400" b="1" dirty="0" smtClean="0">
                <a:solidFill>
                  <a:srgbClr val="595959"/>
                </a:solidFill>
                <a:latin typeface="Helvetica Neue Thin"/>
                <a:cs typeface="Helvetica Neue Thin"/>
              </a:rPr>
              <a:t>Maine Department of  Health and Human Services</a:t>
            </a:r>
          </a:p>
          <a:p>
            <a:r>
              <a:rPr lang="en-US" sz="2400" b="1" dirty="0" smtClean="0">
                <a:solidFill>
                  <a:srgbClr val="595959"/>
                </a:solidFill>
                <a:latin typeface="Helvetica Neue Thin"/>
                <a:cs typeface="Helvetica Neue Thin"/>
              </a:rPr>
              <a:t>(207) 287-4223</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1" y="6101586"/>
            <a:ext cx="1600200" cy="604013"/>
          </a:xfrm>
          <a:prstGeom prst="rect">
            <a:avLst/>
          </a:prstGeom>
        </p:spPr>
      </p:pic>
      <p:sp>
        <p:nvSpPr>
          <p:cNvPr id="3" name="Slide Number Placeholder 2"/>
          <p:cNvSpPr>
            <a:spLocks noGrp="1"/>
          </p:cNvSpPr>
          <p:nvPr>
            <p:ph type="sldNum" sz="quarter" idx="12"/>
          </p:nvPr>
        </p:nvSpPr>
        <p:spPr/>
        <p:txBody>
          <a:bodyPr/>
          <a:lstStyle/>
          <a:p>
            <a:fld id="{DA2B4977-3147-439E-9034-A346A1841982}" type="slidenum">
              <a:rPr lang="en-US" smtClean="0"/>
              <a:t>10</a:t>
            </a:fld>
            <a:endParaRPr lang="en-US"/>
          </a:p>
        </p:txBody>
      </p:sp>
    </p:spTree>
    <p:extLst>
      <p:ext uri="{BB962C8B-B14F-4D97-AF65-F5344CB8AC3E}">
        <p14:creationId xmlns:p14="http://schemas.microsoft.com/office/powerpoint/2010/main" val="2007364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sp>
        <p:nvSpPr>
          <p:cNvPr id="2" name="TextBox 1"/>
          <p:cNvSpPr txBox="1"/>
          <p:nvPr/>
        </p:nvSpPr>
        <p:spPr>
          <a:xfrm>
            <a:off x="296333" y="327378"/>
            <a:ext cx="8627534" cy="461665"/>
          </a:xfrm>
          <a:prstGeom prst="rect">
            <a:avLst/>
          </a:prstGeom>
          <a:noFill/>
        </p:spPr>
        <p:txBody>
          <a:bodyPr wrap="square" rtlCol="0">
            <a:spAutoFit/>
          </a:bodyPr>
          <a:lstStyle/>
          <a:p>
            <a:pPr algn="ctr"/>
            <a:r>
              <a:rPr lang="en-US" sz="2400" dirty="0" smtClean="0">
                <a:solidFill>
                  <a:schemeClr val="bg1"/>
                </a:solidFill>
                <a:latin typeface="Neutraface Text Book"/>
                <a:cs typeface="Neutraface Text Book"/>
              </a:rPr>
              <a:t>The Importance of SIM to Healthcare Transformation in ME</a:t>
            </a:r>
            <a:endParaRPr lang="en-US" sz="2400" dirty="0">
              <a:solidFill>
                <a:schemeClr val="bg1"/>
              </a:solidFill>
              <a:latin typeface="Neutraface Text Book"/>
              <a:cs typeface="Neutraface Text Book"/>
            </a:endParaRPr>
          </a:p>
        </p:txBody>
      </p:sp>
      <p:sp>
        <p:nvSpPr>
          <p:cNvPr id="3" name="Rectangle 2"/>
          <p:cNvSpPr/>
          <p:nvPr/>
        </p:nvSpPr>
        <p:spPr>
          <a:xfrm>
            <a:off x="558330" y="1479416"/>
            <a:ext cx="8035552" cy="923330"/>
          </a:xfrm>
          <a:prstGeom prst="rect">
            <a:avLst/>
          </a:prstGeom>
        </p:spPr>
        <p:txBody>
          <a:bodyPr wrap="square">
            <a:spAutoFit/>
          </a:bodyPr>
          <a:lstStyle/>
          <a:p>
            <a:pPr algn="ctr"/>
            <a:r>
              <a:rPr lang="en-US" dirty="0">
                <a:solidFill>
                  <a:schemeClr val="tx1">
                    <a:lumMod val="65000"/>
                    <a:lumOff val="35000"/>
                  </a:schemeClr>
                </a:solidFill>
                <a:latin typeface="Neutraface Text Light"/>
                <a:cs typeface="Neutraface Text Light"/>
              </a:rPr>
              <a:t>The six strategic pillars of the State Innovation Model (below) are each comprised of individual objectives that are aligned to effect meaningful change in our healthcare system.  </a:t>
            </a:r>
          </a:p>
        </p:txBody>
      </p:sp>
      <p:pic>
        <p:nvPicPr>
          <p:cNvPr id="7" name="Picture 6"/>
          <p:cNvPicPr>
            <a:picLocks noChangeAspect="1"/>
          </p:cNvPicPr>
          <p:nvPr/>
        </p:nvPicPr>
        <p:blipFill>
          <a:blip r:embed="rId3"/>
          <a:stretch>
            <a:fillRect/>
          </a:stretch>
        </p:blipFill>
        <p:spPr>
          <a:xfrm>
            <a:off x="2129250" y="2956744"/>
            <a:ext cx="4866279" cy="351132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1" y="6101586"/>
            <a:ext cx="1600200" cy="604013"/>
          </a:xfrm>
          <a:prstGeom prst="rect">
            <a:avLst/>
          </a:prstGeom>
        </p:spPr>
      </p:pic>
      <p:sp>
        <p:nvSpPr>
          <p:cNvPr id="5" name="TextBox 4"/>
          <p:cNvSpPr txBox="1"/>
          <p:nvPr/>
        </p:nvSpPr>
        <p:spPr>
          <a:xfrm>
            <a:off x="3200400" y="3429000"/>
            <a:ext cx="2743200" cy="307777"/>
          </a:xfrm>
          <a:prstGeom prst="rect">
            <a:avLst/>
          </a:prstGeom>
          <a:noFill/>
        </p:spPr>
        <p:txBody>
          <a:bodyPr wrap="square" rtlCol="0">
            <a:spAutoFit/>
          </a:bodyPr>
          <a:lstStyle/>
          <a:p>
            <a:pPr algn="ctr"/>
            <a:r>
              <a:rPr lang="en-US" sz="1400" dirty="0" smtClean="0">
                <a:solidFill>
                  <a:schemeClr val="bg1"/>
                </a:solidFill>
                <a:latin typeface="Neutraface Text Demi"/>
                <a:cs typeface="Neutraface Text Demi"/>
              </a:rPr>
              <a:t>Transformed Healthcare System</a:t>
            </a:r>
            <a:endParaRPr lang="en-US" sz="1400" dirty="0">
              <a:solidFill>
                <a:schemeClr val="bg1"/>
              </a:solidFill>
              <a:latin typeface="Neutraface Text Demi"/>
              <a:cs typeface="Neutraface Text Demi"/>
            </a:endParaRPr>
          </a:p>
        </p:txBody>
      </p:sp>
    </p:spTree>
    <p:extLst>
      <p:ext uri="{BB962C8B-B14F-4D97-AF65-F5344CB8AC3E}">
        <p14:creationId xmlns:p14="http://schemas.microsoft.com/office/powerpoint/2010/main" val="1904561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1397000"/>
          </a:xfrm>
          <a:prstGeom prst="rect">
            <a:avLst/>
          </a:prstGeom>
        </p:spPr>
      </p:pic>
      <p:sp>
        <p:nvSpPr>
          <p:cNvPr id="2" name="TextBox 1"/>
          <p:cNvSpPr txBox="1"/>
          <p:nvPr/>
        </p:nvSpPr>
        <p:spPr>
          <a:xfrm>
            <a:off x="296333" y="250735"/>
            <a:ext cx="8627534" cy="584776"/>
          </a:xfrm>
          <a:prstGeom prst="rect">
            <a:avLst/>
          </a:prstGeom>
          <a:noFill/>
        </p:spPr>
        <p:txBody>
          <a:bodyPr wrap="square" rtlCol="0">
            <a:spAutoFit/>
          </a:bodyPr>
          <a:lstStyle/>
          <a:p>
            <a:pPr algn="ctr" defTabSz="457200"/>
            <a:r>
              <a:rPr lang="en-US" sz="3200" dirty="0" smtClean="0">
                <a:solidFill>
                  <a:prstClr val="white"/>
                </a:solidFill>
                <a:latin typeface="Helvetica Neue Thin"/>
                <a:cs typeface="Helvetica Neue Thin"/>
              </a:rPr>
              <a:t>SIM Year One Accomplishments</a:t>
            </a:r>
            <a:endParaRPr lang="en-US" sz="3200" dirty="0">
              <a:solidFill>
                <a:prstClr val="white"/>
              </a:solidFill>
              <a:latin typeface="Helvetica Neue Thin"/>
              <a:cs typeface="Helvetica Neue Thin"/>
            </a:endParaRPr>
          </a:p>
        </p:txBody>
      </p:sp>
      <p:sp>
        <p:nvSpPr>
          <p:cNvPr id="5" name="Content Placeholder 2"/>
          <p:cNvSpPr txBox="1">
            <a:spLocks/>
          </p:cNvSpPr>
          <p:nvPr/>
        </p:nvSpPr>
        <p:spPr>
          <a:xfrm>
            <a:off x="457200" y="1447800"/>
            <a:ext cx="8229600" cy="56031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solidFill>
                  <a:srgbClr val="595959"/>
                </a:solidFill>
                <a:latin typeface="Helvetica Neue Thin"/>
                <a:cs typeface="Helvetica Neue Thin"/>
              </a:rPr>
              <a:t>Strengthen Primary Care</a:t>
            </a:r>
            <a:endParaRPr lang="en-US" sz="2400" dirty="0">
              <a:solidFill>
                <a:srgbClr val="595959"/>
              </a:solidFill>
              <a:latin typeface="Helvetica Neue Thin"/>
              <a:cs typeface="Helvetica Neue Thin"/>
            </a:endParaRPr>
          </a:p>
        </p:txBody>
      </p:sp>
      <p:sp>
        <p:nvSpPr>
          <p:cNvPr id="7" name="Content Placeholder 2"/>
          <p:cNvSpPr txBox="1">
            <a:spLocks/>
          </p:cNvSpPr>
          <p:nvPr/>
        </p:nvSpPr>
        <p:spPr>
          <a:xfrm>
            <a:off x="1069474" y="1976034"/>
            <a:ext cx="7312526" cy="156409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a:buChar char="•"/>
            </a:pPr>
            <a:r>
              <a:rPr lang="en-US" sz="1600" dirty="0" smtClean="0">
                <a:solidFill>
                  <a:srgbClr val="595959"/>
                </a:solidFill>
                <a:latin typeface="Helvetica Neue Thin"/>
                <a:cs typeface="Helvetica Neue Thin"/>
              </a:rPr>
              <a:t>Primary Care Practice Reports and training to 432 practices, with the intent of data-driven practice improvement</a:t>
            </a:r>
          </a:p>
          <a:p>
            <a:pPr marL="342900" indent="-342900" algn="l">
              <a:buFont typeface="Arial"/>
              <a:buChar char="•"/>
            </a:pPr>
            <a:r>
              <a:rPr lang="en-US" sz="1600" dirty="0" smtClean="0">
                <a:solidFill>
                  <a:srgbClr val="595959"/>
                </a:solidFill>
                <a:latin typeface="Helvetica Neue Thin"/>
                <a:cs typeface="Helvetica Neue Thin"/>
              </a:rPr>
              <a:t>Automated Emergency Room Notifications to </a:t>
            </a:r>
            <a:r>
              <a:rPr lang="en-US" sz="1600" dirty="0" err="1" smtClean="0">
                <a:solidFill>
                  <a:srgbClr val="595959"/>
                </a:solidFill>
                <a:latin typeface="Helvetica Neue Thin"/>
                <a:cs typeface="Helvetica Neue Thin"/>
              </a:rPr>
              <a:t>MaineCare</a:t>
            </a:r>
            <a:r>
              <a:rPr lang="en-US" sz="1600" dirty="0" smtClean="0">
                <a:solidFill>
                  <a:srgbClr val="595959"/>
                </a:solidFill>
                <a:latin typeface="Helvetica Neue Thin"/>
                <a:cs typeface="Helvetica Neue Thin"/>
              </a:rPr>
              <a:t> Care Management teams implemented </a:t>
            </a:r>
            <a:endParaRPr lang="en-US" sz="1600" dirty="0">
              <a:solidFill>
                <a:srgbClr val="595959"/>
              </a:solidFill>
              <a:latin typeface="Helvetica Neue Thin"/>
              <a:cs typeface="Helvetica Neue Thin"/>
            </a:endParaRPr>
          </a:p>
          <a:p>
            <a:pPr marL="342900" indent="-342900" algn="l">
              <a:buFont typeface="Arial"/>
              <a:buChar char="•"/>
            </a:pPr>
            <a:r>
              <a:rPr lang="en-US" sz="1600" dirty="0" smtClean="0">
                <a:solidFill>
                  <a:srgbClr val="595959"/>
                </a:solidFill>
                <a:latin typeface="Helvetica Neue Thin"/>
                <a:cs typeface="Helvetica Neue Thin"/>
              </a:rPr>
              <a:t>Accountable Communities established for </a:t>
            </a:r>
            <a:r>
              <a:rPr lang="en-US" sz="1600" dirty="0" err="1" smtClean="0">
                <a:solidFill>
                  <a:srgbClr val="595959"/>
                </a:solidFill>
                <a:latin typeface="Helvetica Neue Thin"/>
                <a:cs typeface="Helvetica Neue Thin"/>
              </a:rPr>
              <a:t>MaineCare</a:t>
            </a:r>
            <a:r>
              <a:rPr lang="en-US" sz="1600" dirty="0" smtClean="0">
                <a:solidFill>
                  <a:srgbClr val="595959"/>
                </a:solidFill>
                <a:latin typeface="Helvetica Neue Thin"/>
                <a:cs typeface="Helvetica Neue Thin"/>
              </a:rPr>
              <a:t> population</a:t>
            </a:r>
          </a:p>
          <a:p>
            <a:pPr marL="342900" indent="-342900" algn="l">
              <a:buFont typeface="Arial"/>
              <a:buChar char="•"/>
            </a:pPr>
            <a:r>
              <a:rPr lang="en-US" sz="1600" dirty="0" smtClean="0">
                <a:solidFill>
                  <a:srgbClr val="595959"/>
                </a:solidFill>
                <a:latin typeface="Helvetica Neue Thin"/>
                <a:cs typeface="Helvetica Neue Thin"/>
              </a:rPr>
              <a:t>Up to 40 new </a:t>
            </a:r>
            <a:r>
              <a:rPr lang="en-US" sz="1600" dirty="0" err="1" smtClean="0">
                <a:solidFill>
                  <a:srgbClr val="595959"/>
                </a:solidFill>
                <a:latin typeface="Helvetica Neue Thin"/>
                <a:cs typeface="Helvetica Neue Thin"/>
              </a:rPr>
              <a:t>MaineCare</a:t>
            </a:r>
            <a:r>
              <a:rPr lang="en-US" sz="1600" dirty="0" smtClean="0">
                <a:solidFill>
                  <a:srgbClr val="595959"/>
                </a:solidFill>
                <a:latin typeface="Helvetica Neue Thin"/>
                <a:cs typeface="Helvetica Neue Thin"/>
              </a:rPr>
              <a:t> Health Home practices added in ‘14</a:t>
            </a:r>
          </a:p>
          <a:p>
            <a:pPr marL="342900" indent="-342900" algn="l">
              <a:buFont typeface="Arial"/>
              <a:buChar char="•"/>
            </a:pPr>
            <a:r>
              <a:rPr lang="en-US" sz="1600" dirty="0" smtClean="0">
                <a:solidFill>
                  <a:srgbClr val="595959"/>
                </a:solidFill>
                <a:latin typeface="Helvetica Neue Thin"/>
                <a:cs typeface="Helvetica Neue Thin"/>
              </a:rPr>
              <a:t>Health Homes Learning Collaborative training sessions held </a:t>
            </a:r>
            <a:endParaRPr lang="en-US" sz="1600" dirty="0">
              <a:solidFill>
                <a:srgbClr val="595959"/>
              </a:solidFill>
              <a:latin typeface="Helvetica Neue Thin"/>
              <a:cs typeface="Helvetica Neue Thin"/>
            </a:endParaRPr>
          </a:p>
        </p:txBody>
      </p:sp>
      <p:sp>
        <p:nvSpPr>
          <p:cNvPr id="8" name="Content Placeholder 2"/>
          <p:cNvSpPr txBox="1">
            <a:spLocks/>
          </p:cNvSpPr>
          <p:nvPr/>
        </p:nvSpPr>
        <p:spPr>
          <a:xfrm>
            <a:off x="495300" y="3861556"/>
            <a:ext cx="8229600" cy="56031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solidFill>
                  <a:srgbClr val="595959"/>
                </a:solidFill>
                <a:latin typeface="Helvetica Neue Thin"/>
                <a:cs typeface="Helvetica Neue Thin"/>
              </a:rPr>
              <a:t>Integrate Physical &amp; Behavioral Health</a:t>
            </a:r>
            <a:endParaRPr lang="en-US" sz="2400" dirty="0">
              <a:solidFill>
                <a:srgbClr val="595959"/>
              </a:solidFill>
              <a:latin typeface="Helvetica Neue Thin"/>
              <a:cs typeface="Helvetica Neue Thin"/>
            </a:endParaRPr>
          </a:p>
        </p:txBody>
      </p:sp>
      <p:sp>
        <p:nvSpPr>
          <p:cNvPr id="9" name="Content Placeholder 2"/>
          <p:cNvSpPr txBox="1">
            <a:spLocks/>
          </p:cNvSpPr>
          <p:nvPr/>
        </p:nvSpPr>
        <p:spPr>
          <a:xfrm>
            <a:off x="917074" y="4372653"/>
            <a:ext cx="7083926" cy="2332946"/>
          </a:xfrm>
          <a:prstGeom prst="rect">
            <a:avLst/>
          </a:prstGeom>
        </p:spPr>
        <p:txBody>
          <a:bodyPr vert="horz" wrap="square" lIns="91440" tIns="45720" rIns="91440" bIns="45720" rtlCol="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a:buChar char="•"/>
            </a:pPr>
            <a:r>
              <a:rPr lang="en-US" sz="1600" dirty="0" smtClean="0">
                <a:solidFill>
                  <a:srgbClr val="595959"/>
                </a:solidFill>
                <a:latin typeface="Helvetica Neue Thin"/>
                <a:cs typeface="Helvetica Neue Thin"/>
              </a:rPr>
              <a:t>25 Behavioral Health Homes (BHH) formed in 2014, and BHH Learning </a:t>
            </a:r>
            <a:r>
              <a:rPr lang="en-US" sz="1600" dirty="0" err="1" smtClean="0">
                <a:solidFill>
                  <a:srgbClr val="595959"/>
                </a:solidFill>
                <a:latin typeface="Helvetica Neue Thin"/>
                <a:cs typeface="Helvetica Neue Thin"/>
              </a:rPr>
              <a:t>Collaboratives</a:t>
            </a:r>
            <a:r>
              <a:rPr lang="en-US" sz="1600" dirty="0" smtClean="0">
                <a:solidFill>
                  <a:srgbClr val="595959"/>
                </a:solidFill>
                <a:latin typeface="Helvetica Neue Thin"/>
                <a:cs typeface="Helvetica Neue Thin"/>
              </a:rPr>
              <a:t> held over course of year</a:t>
            </a:r>
          </a:p>
          <a:p>
            <a:pPr marL="342900" indent="-342900" algn="l">
              <a:buFont typeface="Arial"/>
              <a:buChar char="•"/>
            </a:pPr>
            <a:r>
              <a:rPr lang="en-US" sz="1600" dirty="0" smtClean="0">
                <a:solidFill>
                  <a:srgbClr val="595959"/>
                </a:solidFill>
                <a:latin typeface="Helvetica Neue Thin"/>
                <a:cs typeface="Helvetica Neue Thin"/>
              </a:rPr>
              <a:t>20 BHH practices selected to receive HIT grants and testing successfully completed on the HIE</a:t>
            </a:r>
          </a:p>
          <a:p>
            <a:pPr marL="342900" indent="-342900" algn="l">
              <a:buFont typeface="Arial"/>
              <a:buChar char="•"/>
            </a:pPr>
            <a:r>
              <a:rPr lang="en-US" sz="1600" dirty="0" smtClean="0">
                <a:solidFill>
                  <a:srgbClr val="595959"/>
                </a:solidFill>
                <a:latin typeface="Helvetica Neue Thin"/>
                <a:cs typeface="Helvetica Neue Thin"/>
              </a:rPr>
              <a:t>Ability for BHH to access population-based data on </a:t>
            </a:r>
            <a:r>
              <a:rPr lang="en-US" sz="1600" dirty="0" err="1" smtClean="0">
                <a:solidFill>
                  <a:srgbClr val="595959"/>
                </a:solidFill>
                <a:latin typeface="Helvetica Neue Thin"/>
                <a:cs typeface="Helvetica Neue Thin"/>
              </a:rPr>
              <a:t>MaineCare</a:t>
            </a:r>
            <a:r>
              <a:rPr lang="en-US" sz="1600" dirty="0" smtClean="0">
                <a:solidFill>
                  <a:srgbClr val="595959"/>
                </a:solidFill>
                <a:latin typeface="Helvetica Neue Thin"/>
                <a:cs typeface="Helvetica Neue Thin"/>
              </a:rPr>
              <a:t> portal dashboard</a:t>
            </a:r>
          </a:p>
          <a:p>
            <a:pPr marL="342900" indent="-342900" algn="l">
              <a:buFont typeface="Arial"/>
              <a:buChar char="•"/>
            </a:pPr>
            <a:endParaRPr lang="en-US" sz="1800" dirty="0" smtClean="0">
              <a:solidFill>
                <a:srgbClr val="595959"/>
              </a:solidFill>
              <a:latin typeface="Neutraface Text Light"/>
              <a:cs typeface="Neutraface Text Light"/>
            </a:endParaRPr>
          </a:p>
          <a:p>
            <a:pPr marL="342900" indent="-342900" algn="l">
              <a:buFont typeface="Arial"/>
              <a:buChar char="•"/>
            </a:pPr>
            <a:endParaRPr lang="en-US" sz="1800" dirty="0">
              <a:solidFill>
                <a:srgbClr val="595959"/>
              </a:solidFill>
              <a:latin typeface="Neutraface Text Light"/>
              <a:cs typeface="Neutraface Text Light"/>
            </a:endParaRPr>
          </a:p>
        </p:txBody>
      </p:sp>
      <p:sp>
        <p:nvSpPr>
          <p:cNvPr id="3" name="Slide Number Placeholder 2"/>
          <p:cNvSpPr>
            <a:spLocks noGrp="1"/>
          </p:cNvSpPr>
          <p:nvPr>
            <p:ph type="sldNum" sz="quarter" idx="12"/>
          </p:nvPr>
        </p:nvSpPr>
        <p:spPr/>
        <p:txBody>
          <a:bodyPr/>
          <a:lstStyle/>
          <a:p>
            <a:fld id="{DA2B4977-3147-439E-9034-A346A1841982}" type="slidenum">
              <a:rPr lang="en-US" smtClean="0"/>
              <a:t>3</a:t>
            </a:fld>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1" y="6101586"/>
            <a:ext cx="1600200" cy="604013"/>
          </a:xfrm>
          <a:prstGeom prst="rect">
            <a:avLst/>
          </a:prstGeom>
        </p:spPr>
      </p:pic>
    </p:spTree>
    <p:extLst>
      <p:ext uri="{BB962C8B-B14F-4D97-AF65-F5344CB8AC3E}">
        <p14:creationId xmlns:p14="http://schemas.microsoft.com/office/powerpoint/2010/main" val="1324331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1397000"/>
          </a:xfrm>
          <a:prstGeom prst="rect">
            <a:avLst/>
          </a:prstGeom>
        </p:spPr>
      </p:pic>
      <p:sp>
        <p:nvSpPr>
          <p:cNvPr id="2" name="TextBox 1"/>
          <p:cNvSpPr txBox="1"/>
          <p:nvPr/>
        </p:nvSpPr>
        <p:spPr>
          <a:xfrm>
            <a:off x="296333" y="250735"/>
            <a:ext cx="8627534" cy="584776"/>
          </a:xfrm>
          <a:prstGeom prst="rect">
            <a:avLst/>
          </a:prstGeom>
          <a:noFill/>
        </p:spPr>
        <p:txBody>
          <a:bodyPr wrap="square" rtlCol="0">
            <a:spAutoFit/>
          </a:bodyPr>
          <a:lstStyle/>
          <a:p>
            <a:pPr algn="ctr" defTabSz="457200"/>
            <a:r>
              <a:rPr lang="en-US" sz="3200" dirty="0" smtClean="0">
                <a:solidFill>
                  <a:prstClr val="white"/>
                </a:solidFill>
                <a:latin typeface="Helvetica Neue Thin"/>
                <a:cs typeface="Helvetica Neue Thin"/>
              </a:rPr>
              <a:t>SIM Year One Accomplishments</a:t>
            </a:r>
            <a:endParaRPr lang="en-US" sz="3200" dirty="0">
              <a:solidFill>
                <a:prstClr val="white"/>
              </a:solidFill>
              <a:latin typeface="Helvetica Neue Thin"/>
              <a:cs typeface="Helvetica Neue Thin"/>
            </a:endParaRPr>
          </a:p>
        </p:txBody>
      </p:sp>
      <p:sp>
        <p:nvSpPr>
          <p:cNvPr id="5" name="Content Placeholder 2"/>
          <p:cNvSpPr txBox="1">
            <a:spLocks/>
          </p:cNvSpPr>
          <p:nvPr/>
        </p:nvSpPr>
        <p:spPr>
          <a:xfrm>
            <a:off x="457200" y="1565268"/>
            <a:ext cx="8229600" cy="56031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solidFill>
                  <a:srgbClr val="595959"/>
                </a:solidFill>
                <a:latin typeface="Helvetica Neue Thin"/>
                <a:cs typeface="Helvetica Neue Thin"/>
              </a:rPr>
              <a:t>Develop New Workforce Models</a:t>
            </a:r>
            <a:endParaRPr lang="en-US" sz="2400" dirty="0">
              <a:solidFill>
                <a:srgbClr val="595959"/>
              </a:solidFill>
              <a:latin typeface="Helvetica Neue Thin"/>
              <a:cs typeface="Helvetica Neue Thin"/>
            </a:endParaRPr>
          </a:p>
        </p:txBody>
      </p:sp>
      <p:sp>
        <p:nvSpPr>
          <p:cNvPr id="7" name="Content Placeholder 2"/>
          <p:cNvSpPr txBox="1">
            <a:spLocks/>
          </p:cNvSpPr>
          <p:nvPr/>
        </p:nvSpPr>
        <p:spPr>
          <a:xfrm>
            <a:off x="1069474" y="2057400"/>
            <a:ext cx="7769726" cy="156409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a:buChar char="•"/>
            </a:pPr>
            <a:r>
              <a:rPr lang="en-US" sz="1600" dirty="0" smtClean="0">
                <a:solidFill>
                  <a:srgbClr val="595959"/>
                </a:solidFill>
                <a:latin typeface="Helvetica Neue Thin"/>
                <a:cs typeface="Helvetica Neue Thin"/>
              </a:rPr>
              <a:t>Community Health Workers pilots contracted and activity underway, including defined roles and responsibilities</a:t>
            </a:r>
          </a:p>
          <a:p>
            <a:pPr marL="342900" indent="-342900" algn="l">
              <a:buFont typeface="Arial"/>
              <a:buChar char="•"/>
            </a:pPr>
            <a:r>
              <a:rPr lang="en-US" sz="1600" dirty="0" smtClean="0">
                <a:solidFill>
                  <a:srgbClr val="595959"/>
                </a:solidFill>
                <a:latin typeface="Helvetica Neue Thin"/>
                <a:cs typeface="Helvetica Neue Thin"/>
              </a:rPr>
              <a:t>Integrated physical/behavioral health training curriculum developed and advanced</a:t>
            </a:r>
            <a:endParaRPr lang="en-US" sz="1600" dirty="0">
              <a:solidFill>
                <a:srgbClr val="595959"/>
              </a:solidFill>
              <a:latin typeface="Helvetica Neue Thin"/>
              <a:cs typeface="Helvetica Neue Thin"/>
            </a:endParaRPr>
          </a:p>
        </p:txBody>
      </p:sp>
      <p:sp>
        <p:nvSpPr>
          <p:cNvPr id="8" name="Content Placeholder 2"/>
          <p:cNvSpPr txBox="1">
            <a:spLocks/>
          </p:cNvSpPr>
          <p:nvPr/>
        </p:nvSpPr>
        <p:spPr>
          <a:xfrm>
            <a:off x="457200" y="3124200"/>
            <a:ext cx="8229600" cy="56031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solidFill>
                  <a:srgbClr val="595959"/>
                </a:solidFill>
                <a:latin typeface="Helvetica Neue Thin"/>
                <a:cs typeface="Helvetica Neue Thin"/>
              </a:rPr>
              <a:t>Develop New Payment Models</a:t>
            </a:r>
            <a:endParaRPr lang="en-US" sz="2400" dirty="0">
              <a:solidFill>
                <a:srgbClr val="595959"/>
              </a:solidFill>
              <a:latin typeface="Helvetica Neue Thin"/>
              <a:cs typeface="Helvetica Neue Thin"/>
            </a:endParaRPr>
          </a:p>
        </p:txBody>
      </p:sp>
      <p:sp>
        <p:nvSpPr>
          <p:cNvPr id="9" name="Content Placeholder 2"/>
          <p:cNvSpPr txBox="1">
            <a:spLocks/>
          </p:cNvSpPr>
          <p:nvPr/>
        </p:nvSpPr>
        <p:spPr>
          <a:xfrm>
            <a:off x="917074" y="3591490"/>
            <a:ext cx="7769726" cy="2125579"/>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a:buChar char="•"/>
            </a:pPr>
            <a:r>
              <a:rPr lang="en-US" sz="1700" dirty="0" smtClean="0">
                <a:solidFill>
                  <a:srgbClr val="595959"/>
                </a:solidFill>
                <a:latin typeface="Helvetica Neue Thin"/>
                <a:cs typeface="Helvetica Neue Thin"/>
              </a:rPr>
              <a:t>Value Based Insurance Design </a:t>
            </a:r>
            <a:r>
              <a:rPr lang="en-US" sz="1700" dirty="0" err="1" smtClean="0">
                <a:solidFill>
                  <a:srgbClr val="595959"/>
                </a:solidFill>
                <a:latin typeface="Helvetica Neue Thin"/>
                <a:cs typeface="Helvetica Neue Thin"/>
              </a:rPr>
              <a:t>workplan</a:t>
            </a:r>
            <a:r>
              <a:rPr lang="en-US" sz="1700" dirty="0" smtClean="0">
                <a:solidFill>
                  <a:srgbClr val="595959"/>
                </a:solidFill>
                <a:latin typeface="Helvetica Neue Thin"/>
                <a:cs typeface="Helvetica Neue Thin"/>
              </a:rPr>
              <a:t> was established to promote broader understanding and adoption of this arrangement </a:t>
            </a:r>
          </a:p>
          <a:p>
            <a:pPr marL="342900" indent="-342900" algn="l">
              <a:buFont typeface="Arial"/>
              <a:buChar char="•"/>
            </a:pPr>
            <a:r>
              <a:rPr lang="en-US" sz="1700" dirty="0" smtClean="0">
                <a:solidFill>
                  <a:srgbClr val="595959"/>
                </a:solidFill>
                <a:latin typeface="Helvetica Neue Thin"/>
                <a:cs typeface="Helvetica Neue Thin"/>
              </a:rPr>
              <a:t>Total Cost of Care and quality reports developed to drive accountability targets at practices </a:t>
            </a:r>
          </a:p>
          <a:p>
            <a:pPr marL="342900" indent="-342900" algn="l">
              <a:buFont typeface="Arial"/>
              <a:buChar char="•"/>
            </a:pPr>
            <a:r>
              <a:rPr lang="en-US" sz="1700" dirty="0" smtClean="0">
                <a:solidFill>
                  <a:srgbClr val="595959"/>
                </a:solidFill>
                <a:latin typeface="Helvetica Neue Thin"/>
                <a:cs typeface="Helvetica Neue Thin"/>
              </a:rPr>
              <a:t>Public reporting capabilities enhanced and advanced</a:t>
            </a:r>
          </a:p>
          <a:p>
            <a:pPr marL="342900" indent="-342900" algn="l">
              <a:buFont typeface="Arial"/>
              <a:buChar char="•"/>
            </a:pPr>
            <a:r>
              <a:rPr lang="en-US" sz="1700" dirty="0" smtClean="0">
                <a:solidFill>
                  <a:srgbClr val="595959"/>
                </a:solidFill>
                <a:latin typeface="Helvetica Neue Thin"/>
                <a:cs typeface="Helvetica Neue Thin"/>
              </a:rPr>
              <a:t>Contracts with 5 Accountable Communities well underway</a:t>
            </a:r>
          </a:p>
          <a:p>
            <a:pPr marL="342900" indent="-342900" algn="l">
              <a:buFont typeface="Arial"/>
              <a:buChar char="•"/>
            </a:pPr>
            <a:r>
              <a:rPr lang="en-US" sz="1700" dirty="0" smtClean="0">
                <a:solidFill>
                  <a:srgbClr val="595959"/>
                </a:solidFill>
                <a:latin typeface="Helvetica Neue Thin"/>
                <a:cs typeface="Helvetica Neue Thin"/>
              </a:rPr>
              <a:t>5 National Diabetes Prevention Program sites selected and </a:t>
            </a:r>
            <a:r>
              <a:rPr lang="en-US" sz="1700" dirty="0" err="1" smtClean="0">
                <a:solidFill>
                  <a:srgbClr val="595959"/>
                </a:solidFill>
                <a:latin typeface="Helvetica Neue Thin"/>
                <a:cs typeface="Helvetica Neue Thin"/>
              </a:rPr>
              <a:t>intiatives</a:t>
            </a:r>
            <a:r>
              <a:rPr lang="en-US" sz="1700" dirty="0" smtClean="0">
                <a:solidFill>
                  <a:srgbClr val="595959"/>
                </a:solidFill>
                <a:latin typeface="Helvetica Neue Thin"/>
                <a:cs typeface="Helvetica Neue Thin"/>
              </a:rPr>
              <a:t> well underway</a:t>
            </a:r>
          </a:p>
          <a:p>
            <a:pPr marL="342900" indent="-342900" algn="l">
              <a:buFont typeface="Arial"/>
              <a:buChar char="•"/>
            </a:pPr>
            <a:endParaRPr lang="en-US" sz="2000" dirty="0">
              <a:solidFill>
                <a:srgbClr val="595959"/>
              </a:solidFill>
              <a:latin typeface="Neutraface Text Light"/>
              <a:cs typeface="Neutraface Text Light"/>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1" y="6101586"/>
            <a:ext cx="1600200" cy="604013"/>
          </a:xfrm>
          <a:prstGeom prst="rect">
            <a:avLst/>
          </a:prstGeom>
        </p:spPr>
      </p:pic>
      <p:sp>
        <p:nvSpPr>
          <p:cNvPr id="3" name="Slide Number Placeholder 2"/>
          <p:cNvSpPr>
            <a:spLocks noGrp="1"/>
          </p:cNvSpPr>
          <p:nvPr>
            <p:ph type="sldNum" sz="quarter" idx="12"/>
          </p:nvPr>
        </p:nvSpPr>
        <p:spPr/>
        <p:txBody>
          <a:bodyPr/>
          <a:lstStyle/>
          <a:p>
            <a:fld id="{DA2B4977-3147-439E-9034-A346A1841982}" type="slidenum">
              <a:rPr lang="en-US" smtClean="0"/>
              <a:t>4</a:t>
            </a:fld>
            <a:endParaRPr lang="en-US"/>
          </a:p>
        </p:txBody>
      </p:sp>
    </p:spTree>
    <p:extLst>
      <p:ext uri="{BB962C8B-B14F-4D97-AF65-F5344CB8AC3E}">
        <p14:creationId xmlns:p14="http://schemas.microsoft.com/office/powerpoint/2010/main" val="393352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1397000"/>
          </a:xfrm>
          <a:prstGeom prst="rect">
            <a:avLst/>
          </a:prstGeom>
        </p:spPr>
      </p:pic>
      <p:sp>
        <p:nvSpPr>
          <p:cNvPr id="2" name="TextBox 1"/>
          <p:cNvSpPr txBox="1"/>
          <p:nvPr/>
        </p:nvSpPr>
        <p:spPr>
          <a:xfrm>
            <a:off x="296333" y="0"/>
            <a:ext cx="8627534" cy="1077218"/>
          </a:xfrm>
          <a:prstGeom prst="rect">
            <a:avLst/>
          </a:prstGeom>
          <a:noFill/>
        </p:spPr>
        <p:txBody>
          <a:bodyPr wrap="square" rtlCol="0">
            <a:spAutoFit/>
          </a:bodyPr>
          <a:lstStyle/>
          <a:p>
            <a:pPr algn="ctr" defTabSz="457200"/>
            <a:r>
              <a:rPr lang="en-US" sz="3200" dirty="0" smtClean="0">
                <a:solidFill>
                  <a:prstClr val="white"/>
                </a:solidFill>
                <a:latin typeface="Helvetica Neue Thin"/>
                <a:cs typeface="Helvetica Neue Thin"/>
              </a:rPr>
              <a:t>SIM Year One </a:t>
            </a:r>
          </a:p>
          <a:p>
            <a:pPr algn="ctr" defTabSz="457200"/>
            <a:r>
              <a:rPr lang="en-US" sz="3200" dirty="0" smtClean="0">
                <a:solidFill>
                  <a:prstClr val="white"/>
                </a:solidFill>
                <a:latin typeface="Helvetica Neue Thin"/>
                <a:cs typeface="Helvetica Neue Thin"/>
              </a:rPr>
              <a:t>Accomplishments</a:t>
            </a:r>
            <a:endParaRPr lang="en-US" sz="3200" dirty="0">
              <a:solidFill>
                <a:prstClr val="white"/>
              </a:solidFill>
              <a:latin typeface="Helvetica Neue Thin"/>
              <a:cs typeface="Helvetica Neue Thin"/>
            </a:endParaRPr>
          </a:p>
        </p:txBody>
      </p:sp>
      <p:sp>
        <p:nvSpPr>
          <p:cNvPr id="5" name="Content Placeholder 2"/>
          <p:cNvSpPr txBox="1">
            <a:spLocks/>
          </p:cNvSpPr>
          <p:nvPr/>
        </p:nvSpPr>
        <p:spPr>
          <a:xfrm>
            <a:off x="685800" y="1565268"/>
            <a:ext cx="8229600" cy="56031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solidFill>
                  <a:srgbClr val="595959"/>
                </a:solidFill>
                <a:latin typeface="Helvetica Neue Thin"/>
                <a:cs typeface="Helvetica Neue Thin"/>
              </a:rPr>
              <a:t>Data Resources &amp; Analysis</a:t>
            </a:r>
            <a:endParaRPr lang="en-US" sz="2400" dirty="0">
              <a:solidFill>
                <a:srgbClr val="595959"/>
              </a:solidFill>
              <a:latin typeface="Helvetica Neue Thin"/>
              <a:cs typeface="Helvetica Neue Thin"/>
            </a:endParaRPr>
          </a:p>
        </p:txBody>
      </p:sp>
      <p:sp>
        <p:nvSpPr>
          <p:cNvPr id="7" name="Content Placeholder 2"/>
          <p:cNvSpPr txBox="1">
            <a:spLocks/>
          </p:cNvSpPr>
          <p:nvPr/>
        </p:nvSpPr>
        <p:spPr>
          <a:xfrm>
            <a:off x="1298074" y="2057400"/>
            <a:ext cx="7769726" cy="156409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a:buChar char="•"/>
            </a:pPr>
            <a:r>
              <a:rPr lang="en-US" sz="1600" dirty="0" smtClean="0">
                <a:solidFill>
                  <a:srgbClr val="595959"/>
                </a:solidFill>
                <a:latin typeface="Helvetica Neue Thin"/>
                <a:cs typeface="Helvetica Neue Thin"/>
              </a:rPr>
              <a:t>Cost of Care Program Role driving cost of care discussions throughout the State</a:t>
            </a:r>
          </a:p>
          <a:p>
            <a:pPr marL="342900" indent="-342900" algn="l">
              <a:buFont typeface="Arial"/>
              <a:buChar char="•"/>
            </a:pPr>
            <a:r>
              <a:rPr lang="en-US" sz="1600" dirty="0" smtClean="0">
                <a:solidFill>
                  <a:srgbClr val="595959"/>
                </a:solidFill>
                <a:latin typeface="Helvetica Neue Thin"/>
                <a:cs typeface="Helvetica Neue Thin"/>
              </a:rPr>
              <a:t>Maine’s HealthCare Cost </a:t>
            </a:r>
            <a:r>
              <a:rPr lang="en-US" sz="1600" dirty="0" err="1" smtClean="0">
                <a:solidFill>
                  <a:srgbClr val="595959"/>
                </a:solidFill>
                <a:latin typeface="Helvetica Neue Thin"/>
                <a:cs typeface="Helvetica Neue Thin"/>
              </a:rPr>
              <a:t>Factbook</a:t>
            </a:r>
            <a:r>
              <a:rPr lang="en-US" sz="1600" dirty="0" smtClean="0">
                <a:solidFill>
                  <a:srgbClr val="595959"/>
                </a:solidFill>
                <a:latin typeface="Helvetica Neue Thin"/>
                <a:cs typeface="Helvetica Neue Thin"/>
              </a:rPr>
              <a:t> released</a:t>
            </a:r>
          </a:p>
          <a:p>
            <a:pPr marL="342900" indent="-342900" algn="l">
              <a:buFont typeface="Arial"/>
              <a:buChar char="•"/>
            </a:pPr>
            <a:r>
              <a:rPr lang="en-US" sz="1600" dirty="0" smtClean="0">
                <a:solidFill>
                  <a:srgbClr val="595959"/>
                </a:solidFill>
                <a:latin typeface="Helvetica Neue Thin"/>
                <a:cs typeface="Helvetica Neue Thin"/>
              </a:rPr>
              <a:t>Clinical Dashboard development progressed well</a:t>
            </a:r>
            <a:endParaRPr lang="en-US" sz="1600" dirty="0">
              <a:solidFill>
                <a:srgbClr val="595959"/>
              </a:solidFill>
              <a:latin typeface="Helvetica Neue Thin"/>
              <a:cs typeface="Helvetica Neue Thin"/>
            </a:endParaRPr>
          </a:p>
          <a:p>
            <a:pPr marL="342900" indent="-342900" algn="l">
              <a:buFont typeface="Arial"/>
              <a:buChar char="•"/>
            </a:pPr>
            <a:r>
              <a:rPr lang="en-US" sz="1600" dirty="0" smtClean="0">
                <a:solidFill>
                  <a:srgbClr val="595959"/>
                </a:solidFill>
                <a:latin typeface="Helvetica Neue Thin"/>
                <a:cs typeface="Helvetica Neue Thin"/>
              </a:rPr>
              <a:t>HIN ER notification system implemented</a:t>
            </a:r>
            <a:endParaRPr lang="en-US" sz="1600" dirty="0">
              <a:solidFill>
                <a:srgbClr val="595959"/>
              </a:solidFill>
              <a:latin typeface="Helvetica Neue Thin"/>
              <a:cs typeface="Helvetica Neue Thin"/>
            </a:endParaRPr>
          </a:p>
        </p:txBody>
      </p:sp>
      <p:sp>
        <p:nvSpPr>
          <p:cNvPr id="8" name="Content Placeholder 2"/>
          <p:cNvSpPr txBox="1">
            <a:spLocks/>
          </p:cNvSpPr>
          <p:nvPr/>
        </p:nvSpPr>
        <p:spPr>
          <a:xfrm>
            <a:off x="685800" y="3505200"/>
            <a:ext cx="8229600" cy="56031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solidFill>
                  <a:srgbClr val="595959"/>
                </a:solidFill>
                <a:latin typeface="Helvetica Neue Thin"/>
                <a:cs typeface="Helvetica Neue Thin"/>
              </a:rPr>
              <a:t>Engage People &amp; Communities</a:t>
            </a:r>
            <a:endParaRPr lang="en-US" sz="2400" dirty="0">
              <a:solidFill>
                <a:srgbClr val="595959"/>
              </a:solidFill>
              <a:latin typeface="Helvetica Neue Thin"/>
              <a:cs typeface="Helvetica Neue Thin"/>
            </a:endParaRPr>
          </a:p>
        </p:txBody>
      </p:sp>
      <p:sp>
        <p:nvSpPr>
          <p:cNvPr id="9" name="Content Placeholder 2"/>
          <p:cNvSpPr txBox="1">
            <a:spLocks/>
          </p:cNvSpPr>
          <p:nvPr/>
        </p:nvSpPr>
        <p:spPr>
          <a:xfrm>
            <a:off x="1145674" y="4038600"/>
            <a:ext cx="7769726" cy="212557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a:buChar char="•"/>
            </a:pPr>
            <a:r>
              <a:rPr lang="en-US" sz="1600" dirty="0" smtClean="0">
                <a:solidFill>
                  <a:srgbClr val="595959"/>
                </a:solidFill>
                <a:latin typeface="Helvetica Neue Thin"/>
                <a:cs typeface="Helvetica Neue Thin"/>
              </a:rPr>
              <a:t>Patient Provider Partnership Pilots launched and implemented </a:t>
            </a:r>
          </a:p>
          <a:p>
            <a:pPr marL="342900" indent="-342900" algn="l">
              <a:buFont typeface="Arial"/>
              <a:buChar char="•"/>
            </a:pPr>
            <a:r>
              <a:rPr lang="en-US" sz="1600" dirty="0" smtClean="0">
                <a:solidFill>
                  <a:srgbClr val="595959"/>
                </a:solidFill>
                <a:latin typeface="Helvetica Neue Thin"/>
                <a:cs typeface="Helvetica Neue Thin"/>
              </a:rPr>
              <a:t>National Diabetes Prevention Program and Community Health </a:t>
            </a:r>
            <a:r>
              <a:rPr lang="en-US" sz="1600" dirty="0" err="1" smtClean="0">
                <a:solidFill>
                  <a:srgbClr val="595959"/>
                </a:solidFill>
                <a:latin typeface="Helvetica Neue Thin"/>
                <a:cs typeface="Helvetica Neue Thin"/>
              </a:rPr>
              <a:t>Workler</a:t>
            </a:r>
            <a:r>
              <a:rPr lang="en-US" sz="1600" dirty="0" smtClean="0">
                <a:solidFill>
                  <a:srgbClr val="595959"/>
                </a:solidFill>
                <a:latin typeface="Helvetica Neue Thin"/>
                <a:cs typeface="Helvetica Neue Thin"/>
              </a:rPr>
              <a:t> sites launched</a:t>
            </a:r>
          </a:p>
          <a:p>
            <a:pPr marL="342900" indent="-342900" algn="l">
              <a:buFont typeface="Arial"/>
              <a:buChar char="•"/>
            </a:pPr>
            <a:r>
              <a:rPr lang="en-US" sz="1600" dirty="0" smtClean="0">
                <a:solidFill>
                  <a:srgbClr val="595959"/>
                </a:solidFill>
                <a:latin typeface="Helvetica Neue Thin"/>
                <a:cs typeface="Helvetica Neue Thin"/>
              </a:rPr>
              <a:t>Value Based Insurance Design trainings held with Area Agencies on Aging</a:t>
            </a:r>
          </a:p>
          <a:p>
            <a:pPr marL="342900" indent="-342900" algn="l">
              <a:buFont typeface="Arial"/>
              <a:buChar char="•"/>
            </a:pPr>
            <a:r>
              <a:rPr lang="en-US" sz="1600" dirty="0" smtClean="0">
                <a:solidFill>
                  <a:srgbClr val="595959"/>
                </a:solidFill>
                <a:latin typeface="Helvetica Neue Thin"/>
                <a:cs typeface="Helvetica Neue Thin"/>
              </a:rPr>
              <a:t>Value Based Insurance Design video script drafted</a:t>
            </a:r>
            <a:endParaRPr lang="en-US" sz="1600" dirty="0">
              <a:solidFill>
                <a:srgbClr val="595959"/>
              </a:solidFill>
              <a:latin typeface="Helvetica Neue Thin"/>
              <a:cs typeface="Helvetica Neue Thin"/>
            </a:endParaRPr>
          </a:p>
        </p:txBody>
      </p:sp>
      <p:sp>
        <p:nvSpPr>
          <p:cNvPr id="3" name="Slide Number Placeholder 2"/>
          <p:cNvSpPr>
            <a:spLocks noGrp="1"/>
          </p:cNvSpPr>
          <p:nvPr>
            <p:ph type="sldNum" sz="quarter" idx="12"/>
          </p:nvPr>
        </p:nvSpPr>
        <p:spPr/>
        <p:txBody>
          <a:bodyPr/>
          <a:lstStyle/>
          <a:p>
            <a:fld id="{DA2B4977-3147-439E-9034-A346A1841982}" type="slidenum">
              <a:rPr lang="en-US" smtClean="0"/>
              <a:t>5</a:t>
            </a:fld>
            <a:endParaRPr lang="en-US"/>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1" y="6101586"/>
            <a:ext cx="1600200" cy="604013"/>
          </a:xfrm>
          <a:prstGeom prst="rect">
            <a:avLst/>
          </a:prstGeom>
        </p:spPr>
      </p:pic>
    </p:spTree>
    <p:extLst>
      <p:ext uri="{BB962C8B-B14F-4D97-AF65-F5344CB8AC3E}">
        <p14:creationId xmlns:p14="http://schemas.microsoft.com/office/powerpoint/2010/main" val="3275527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1397000"/>
          </a:xfrm>
          <a:prstGeom prst="rect">
            <a:avLst/>
          </a:prstGeom>
        </p:spPr>
      </p:pic>
      <p:sp>
        <p:nvSpPr>
          <p:cNvPr id="2" name="TextBox 1"/>
          <p:cNvSpPr txBox="1"/>
          <p:nvPr/>
        </p:nvSpPr>
        <p:spPr>
          <a:xfrm>
            <a:off x="296333" y="250735"/>
            <a:ext cx="8627534" cy="584776"/>
          </a:xfrm>
          <a:prstGeom prst="rect">
            <a:avLst/>
          </a:prstGeom>
          <a:noFill/>
        </p:spPr>
        <p:txBody>
          <a:bodyPr wrap="square" rtlCol="0">
            <a:spAutoFit/>
          </a:bodyPr>
          <a:lstStyle/>
          <a:p>
            <a:pPr algn="ctr" defTabSz="457200"/>
            <a:r>
              <a:rPr lang="en-US" sz="3200" dirty="0" smtClean="0">
                <a:solidFill>
                  <a:prstClr val="white"/>
                </a:solidFill>
                <a:latin typeface="Helvetica Neue Thin"/>
                <a:cs typeface="Helvetica Neue Thin"/>
              </a:rPr>
              <a:t>The Next 12 Months</a:t>
            </a:r>
            <a:endParaRPr lang="en-US" sz="3200" dirty="0">
              <a:solidFill>
                <a:prstClr val="white"/>
              </a:solidFill>
              <a:latin typeface="Helvetica Neue Thin"/>
              <a:cs typeface="Helvetica Neue Thin"/>
            </a:endParaRPr>
          </a:p>
        </p:txBody>
      </p:sp>
      <p:sp>
        <p:nvSpPr>
          <p:cNvPr id="7" name="Content Placeholder 2"/>
          <p:cNvSpPr txBox="1">
            <a:spLocks/>
          </p:cNvSpPr>
          <p:nvPr/>
        </p:nvSpPr>
        <p:spPr>
          <a:xfrm>
            <a:off x="917074" y="1752600"/>
            <a:ext cx="7769726" cy="3657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a:buChar char="•"/>
            </a:pPr>
            <a:r>
              <a:rPr lang="en-US" sz="1600" dirty="0" smtClean="0">
                <a:solidFill>
                  <a:srgbClr val="595959"/>
                </a:solidFill>
                <a:latin typeface="Helvetica Neue Thin"/>
                <a:cs typeface="Helvetica Neue Thin"/>
              </a:rPr>
              <a:t>Continued Implementation of </a:t>
            </a:r>
            <a:r>
              <a:rPr lang="en-US" sz="1600" dirty="0" err="1" smtClean="0">
                <a:solidFill>
                  <a:srgbClr val="595959"/>
                </a:solidFill>
                <a:latin typeface="Helvetica Neue Thin"/>
                <a:cs typeface="Helvetica Neue Thin"/>
              </a:rPr>
              <a:t>MaineCare</a:t>
            </a:r>
            <a:r>
              <a:rPr lang="en-US" sz="1600" dirty="0" smtClean="0">
                <a:solidFill>
                  <a:srgbClr val="595959"/>
                </a:solidFill>
                <a:latin typeface="Helvetica Neue Thin"/>
                <a:cs typeface="Helvetica Neue Thin"/>
              </a:rPr>
              <a:t> ACCs/ACOs</a:t>
            </a:r>
            <a:br>
              <a:rPr lang="en-US" sz="1600" dirty="0" smtClean="0">
                <a:solidFill>
                  <a:srgbClr val="595959"/>
                </a:solidFill>
                <a:latin typeface="Helvetica Neue Thin"/>
                <a:cs typeface="Helvetica Neue Thin"/>
              </a:rPr>
            </a:br>
            <a:endParaRPr lang="en-US" sz="1600" dirty="0" smtClean="0">
              <a:solidFill>
                <a:srgbClr val="595959"/>
              </a:solidFill>
              <a:latin typeface="Helvetica Neue Thin"/>
              <a:cs typeface="Helvetica Neue Thin"/>
            </a:endParaRPr>
          </a:p>
          <a:p>
            <a:pPr marL="342900" indent="-342900" algn="l">
              <a:buFont typeface="Arial"/>
              <a:buChar char="•"/>
            </a:pPr>
            <a:r>
              <a:rPr lang="en-US" sz="1600" dirty="0" smtClean="0">
                <a:solidFill>
                  <a:srgbClr val="595959"/>
                </a:solidFill>
                <a:latin typeface="Helvetica Neue Thin"/>
                <a:cs typeface="Helvetica Neue Thin"/>
              </a:rPr>
              <a:t>Public reporting of Behavioral Health and Health System metrics</a:t>
            </a:r>
            <a:br>
              <a:rPr lang="en-US" sz="1600" dirty="0" smtClean="0">
                <a:solidFill>
                  <a:srgbClr val="595959"/>
                </a:solidFill>
                <a:latin typeface="Helvetica Neue Thin"/>
                <a:cs typeface="Helvetica Neue Thin"/>
              </a:rPr>
            </a:br>
            <a:endParaRPr lang="en-US" sz="1600" dirty="0" smtClean="0">
              <a:solidFill>
                <a:srgbClr val="595959"/>
              </a:solidFill>
              <a:latin typeface="Helvetica Neue Thin"/>
              <a:cs typeface="Helvetica Neue Thin"/>
            </a:endParaRPr>
          </a:p>
          <a:p>
            <a:pPr marL="342900" indent="-342900" algn="l">
              <a:buFont typeface="Arial"/>
              <a:buChar char="•"/>
            </a:pPr>
            <a:r>
              <a:rPr lang="en-US" sz="1600" dirty="0" smtClean="0">
                <a:solidFill>
                  <a:srgbClr val="595959"/>
                </a:solidFill>
                <a:latin typeface="Helvetica Neue Thin"/>
                <a:cs typeface="Helvetica Neue Thin"/>
              </a:rPr>
              <a:t>Continued learning sessions with P3 Pilots, PCMH practices, HH practices, and BHH organizations</a:t>
            </a:r>
            <a:br>
              <a:rPr lang="en-US" sz="1600" dirty="0" smtClean="0">
                <a:solidFill>
                  <a:srgbClr val="595959"/>
                </a:solidFill>
                <a:latin typeface="Helvetica Neue Thin"/>
                <a:cs typeface="Helvetica Neue Thin"/>
              </a:rPr>
            </a:br>
            <a:endParaRPr lang="en-US" sz="1600" dirty="0" smtClean="0">
              <a:solidFill>
                <a:srgbClr val="595959"/>
              </a:solidFill>
              <a:latin typeface="Helvetica Neue Thin"/>
              <a:cs typeface="Helvetica Neue Thin"/>
            </a:endParaRPr>
          </a:p>
          <a:p>
            <a:pPr marL="342900" indent="-342900" algn="l">
              <a:buFont typeface="Arial"/>
              <a:buChar char="•"/>
            </a:pPr>
            <a:r>
              <a:rPr lang="en-US" sz="1600" dirty="0" smtClean="0">
                <a:solidFill>
                  <a:srgbClr val="595959"/>
                </a:solidFill>
                <a:latin typeface="Helvetica Neue Thin"/>
                <a:cs typeface="Helvetica Neue Thin"/>
              </a:rPr>
              <a:t>Implementation of </a:t>
            </a:r>
            <a:r>
              <a:rPr lang="en-US" sz="1600" dirty="0" err="1" smtClean="0">
                <a:solidFill>
                  <a:srgbClr val="595959"/>
                </a:solidFill>
                <a:latin typeface="Helvetica Neue Thin"/>
                <a:cs typeface="Helvetica Neue Thin"/>
              </a:rPr>
              <a:t>MaineCare</a:t>
            </a:r>
            <a:r>
              <a:rPr lang="en-US" sz="1600" dirty="0" smtClean="0">
                <a:solidFill>
                  <a:srgbClr val="595959"/>
                </a:solidFill>
                <a:latin typeface="Helvetica Neue Thin"/>
                <a:cs typeface="Helvetica Neue Thin"/>
              </a:rPr>
              <a:t> Clinical Dashboard</a:t>
            </a:r>
            <a:br>
              <a:rPr lang="en-US" sz="1600" dirty="0" smtClean="0">
                <a:solidFill>
                  <a:srgbClr val="595959"/>
                </a:solidFill>
                <a:latin typeface="Helvetica Neue Thin"/>
                <a:cs typeface="Helvetica Neue Thin"/>
              </a:rPr>
            </a:br>
            <a:endParaRPr lang="en-US" sz="1600" dirty="0" smtClean="0">
              <a:solidFill>
                <a:srgbClr val="595959"/>
              </a:solidFill>
              <a:latin typeface="Helvetica Neue Thin"/>
              <a:cs typeface="Helvetica Neue Thin"/>
            </a:endParaRPr>
          </a:p>
          <a:p>
            <a:pPr marL="342900" indent="-342900" algn="l">
              <a:buFont typeface="Arial"/>
              <a:buChar char="•"/>
            </a:pPr>
            <a:r>
              <a:rPr lang="en-US" sz="1600" dirty="0" smtClean="0">
                <a:solidFill>
                  <a:srgbClr val="595959"/>
                </a:solidFill>
                <a:latin typeface="Helvetica Neue Thin"/>
                <a:cs typeface="Helvetica Neue Thin"/>
              </a:rPr>
              <a:t>Operationalization of ER Notification System</a:t>
            </a:r>
            <a:br>
              <a:rPr lang="en-US" sz="1600" dirty="0" smtClean="0">
                <a:solidFill>
                  <a:srgbClr val="595959"/>
                </a:solidFill>
                <a:latin typeface="Helvetica Neue Thin"/>
                <a:cs typeface="Helvetica Neue Thin"/>
              </a:rPr>
            </a:br>
            <a:endParaRPr lang="en-US" sz="1600" dirty="0" smtClean="0">
              <a:solidFill>
                <a:srgbClr val="595959"/>
              </a:solidFill>
              <a:latin typeface="Helvetica Neue Thin"/>
              <a:cs typeface="Helvetica Neue Thin"/>
            </a:endParaRPr>
          </a:p>
          <a:p>
            <a:pPr marL="342900" indent="-342900" algn="l">
              <a:buFont typeface="Arial"/>
              <a:buChar char="•"/>
            </a:pPr>
            <a:r>
              <a:rPr lang="en-US" sz="1600" dirty="0" smtClean="0">
                <a:solidFill>
                  <a:srgbClr val="595959"/>
                </a:solidFill>
                <a:latin typeface="Helvetica Neue Thin"/>
                <a:cs typeface="Helvetica Neue Thin"/>
              </a:rPr>
              <a:t>Digesting early results and perhaps correcting course…</a:t>
            </a:r>
          </a:p>
          <a:p>
            <a:pPr marL="342900" indent="-342900" algn="l">
              <a:buFont typeface="Arial"/>
              <a:buChar char="•"/>
            </a:pPr>
            <a:endParaRPr lang="en-US" sz="2000" dirty="0">
              <a:solidFill>
                <a:srgbClr val="595959"/>
              </a:solidFill>
              <a:latin typeface="Neutraface Text Light"/>
              <a:cs typeface="Neutraface Text Light"/>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1" y="6101586"/>
            <a:ext cx="1600200" cy="604013"/>
          </a:xfrm>
          <a:prstGeom prst="rect">
            <a:avLst/>
          </a:prstGeom>
        </p:spPr>
      </p:pic>
      <p:sp>
        <p:nvSpPr>
          <p:cNvPr id="3" name="Slide Number Placeholder 2"/>
          <p:cNvSpPr>
            <a:spLocks noGrp="1"/>
          </p:cNvSpPr>
          <p:nvPr>
            <p:ph type="sldNum" sz="quarter" idx="12"/>
          </p:nvPr>
        </p:nvSpPr>
        <p:spPr/>
        <p:txBody>
          <a:bodyPr/>
          <a:lstStyle/>
          <a:p>
            <a:fld id="{DA2B4977-3147-439E-9034-A346A1841982}" type="slidenum">
              <a:rPr lang="en-US" smtClean="0"/>
              <a:t>6</a:t>
            </a:fld>
            <a:endParaRPr lang="en-US"/>
          </a:p>
        </p:txBody>
      </p:sp>
    </p:spTree>
    <p:extLst>
      <p:ext uri="{BB962C8B-B14F-4D97-AF65-F5344CB8AC3E}">
        <p14:creationId xmlns:p14="http://schemas.microsoft.com/office/powerpoint/2010/main" val="1891994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08079998"/>
              </p:ext>
            </p:extLst>
          </p:nvPr>
        </p:nvGraphicFramePr>
        <p:xfrm>
          <a:off x="296334" y="1523999"/>
          <a:ext cx="8627532" cy="4343400"/>
        </p:xfrm>
        <a:graphic>
          <a:graphicData uri="http://schemas.openxmlformats.org/drawingml/2006/table">
            <a:tbl>
              <a:tblPr firstRow="1" bandRow="1">
                <a:tableStyleId>{5C22544A-7EE6-4342-B048-85BDC9FD1C3A}</a:tableStyleId>
              </a:tblPr>
              <a:tblGrid>
                <a:gridCol w="2875844"/>
                <a:gridCol w="2875844"/>
                <a:gridCol w="2875844"/>
              </a:tblGrid>
              <a:tr h="487048">
                <a:tc gridSpan="3">
                  <a:txBody>
                    <a:bodyPr/>
                    <a:lstStyle/>
                    <a:p>
                      <a:pPr algn="ctr"/>
                      <a:r>
                        <a:rPr lang="en-US" sz="2000" dirty="0" smtClean="0">
                          <a:latin typeface="Helvetica Neue Thin"/>
                          <a:cs typeface="Helvetica Neue Thin"/>
                        </a:rPr>
                        <a:t>Core Measures</a:t>
                      </a:r>
                      <a:endParaRPr lang="en-US" sz="2000" dirty="0">
                        <a:latin typeface="Helvetica Neue Thin"/>
                        <a:cs typeface="Helvetica Neue Thin"/>
                      </a:endParaRPr>
                    </a:p>
                  </a:txBody>
                  <a:tcPr/>
                </a:tc>
                <a:tc hMerge="1">
                  <a:txBody>
                    <a:bodyPr/>
                    <a:lstStyle/>
                    <a:p>
                      <a:endParaRPr lang="en-US" dirty="0"/>
                    </a:p>
                  </a:txBody>
                  <a:tcPr/>
                </a:tc>
                <a:tc hMerge="1">
                  <a:txBody>
                    <a:bodyPr/>
                    <a:lstStyle/>
                    <a:p>
                      <a:endParaRPr lang="en-US" dirty="0"/>
                    </a:p>
                  </a:txBody>
                  <a:tcPr/>
                </a:tc>
              </a:tr>
              <a:tr h="487048">
                <a:tc>
                  <a:txBody>
                    <a:bodyPr/>
                    <a:lstStyle/>
                    <a:p>
                      <a:r>
                        <a:rPr lang="en-US" dirty="0" smtClean="0">
                          <a:latin typeface="Helvetica Neue Thin"/>
                          <a:cs typeface="Helvetica Neue Thin"/>
                        </a:rPr>
                        <a:t>Non-Emergent ED</a:t>
                      </a:r>
                      <a:r>
                        <a:rPr lang="en-US" baseline="0" dirty="0" smtClean="0">
                          <a:latin typeface="Helvetica Neue Thin"/>
                          <a:cs typeface="Helvetica Neue Thin"/>
                        </a:rPr>
                        <a:t> Use</a:t>
                      </a:r>
                      <a:endParaRPr lang="en-US" dirty="0">
                        <a:latin typeface="Helvetica Neue Thin"/>
                        <a:cs typeface="Helvetica Neue Thin"/>
                      </a:endParaRPr>
                    </a:p>
                  </a:txBody>
                  <a:tcPr/>
                </a:tc>
                <a:tc>
                  <a:txBody>
                    <a:bodyPr/>
                    <a:lstStyle/>
                    <a:p>
                      <a:r>
                        <a:rPr lang="en-US" dirty="0" smtClean="0">
                          <a:latin typeface="Helvetica Neue Thin"/>
                          <a:cs typeface="Helvetica Neue Thin"/>
                        </a:rPr>
                        <a:t>Imaging</a:t>
                      </a:r>
                      <a:r>
                        <a:rPr lang="en-US" baseline="0" dirty="0" smtClean="0">
                          <a:latin typeface="Helvetica Neue Thin"/>
                          <a:cs typeface="Helvetica Neue Thin"/>
                        </a:rPr>
                        <a:t> Overuse</a:t>
                      </a:r>
                      <a:endParaRPr lang="en-US" dirty="0">
                        <a:latin typeface="Helvetica Neue Thin"/>
                        <a:cs typeface="Helvetica Neue Thin"/>
                      </a:endParaRPr>
                    </a:p>
                  </a:txBody>
                  <a:tcPr/>
                </a:tc>
                <a:tc>
                  <a:txBody>
                    <a:bodyPr/>
                    <a:lstStyle/>
                    <a:p>
                      <a:r>
                        <a:rPr lang="en-US" dirty="0" smtClean="0">
                          <a:latin typeface="Helvetica Neue Thin"/>
                          <a:cs typeface="Helvetica Neue Thin"/>
                        </a:rPr>
                        <a:t>Fragmented Care</a:t>
                      </a:r>
                      <a:endParaRPr lang="en-US" dirty="0">
                        <a:latin typeface="Helvetica Neue Thin"/>
                        <a:cs typeface="Helvetica Neue Thin"/>
                      </a:endParaRPr>
                    </a:p>
                  </a:txBody>
                  <a:tcPr/>
                </a:tc>
              </a:tr>
              <a:tr h="487048">
                <a:tc>
                  <a:txBody>
                    <a:bodyPr/>
                    <a:lstStyle/>
                    <a:p>
                      <a:r>
                        <a:rPr lang="en-US" dirty="0" smtClean="0">
                          <a:latin typeface="Helvetica Neue Thin"/>
                          <a:cs typeface="Helvetica Neue Thin"/>
                        </a:rPr>
                        <a:t>All Cause Readmissions</a:t>
                      </a:r>
                      <a:endParaRPr lang="en-US" dirty="0">
                        <a:latin typeface="Helvetica Neue Thin"/>
                        <a:cs typeface="Helvetica Neue Thin"/>
                      </a:endParaRPr>
                    </a:p>
                  </a:txBody>
                  <a:tcPr/>
                </a:tc>
                <a:tc>
                  <a:txBody>
                    <a:bodyPr/>
                    <a:lstStyle/>
                    <a:p>
                      <a:r>
                        <a:rPr lang="en-US" dirty="0" smtClean="0">
                          <a:latin typeface="Helvetica Neue Thin"/>
                          <a:cs typeface="Helvetica Neue Thin"/>
                        </a:rPr>
                        <a:t>Total Cost of Care </a:t>
                      </a:r>
                      <a:endParaRPr lang="en-US" dirty="0">
                        <a:latin typeface="Helvetica Neue Thin"/>
                        <a:cs typeface="Helvetica Neue Thin"/>
                      </a:endParaRPr>
                    </a:p>
                  </a:txBody>
                  <a:tcPr/>
                </a:tc>
                <a:tc>
                  <a:txBody>
                    <a:bodyPr/>
                    <a:lstStyle/>
                    <a:p>
                      <a:r>
                        <a:rPr lang="en-US" dirty="0" smtClean="0">
                          <a:latin typeface="Helvetica Neue Thin"/>
                          <a:cs typeface="Helvetica Neue Thin"/>
                        </a:rPr>
                        <a:t>Well-Child Visits</a:t>
                      </a:r>
                      <a:endParaRPr lang="en-US" dirty="0">
                        <a:latin typeface="Helvetica Neue Thin"/>
                        <a:cs typeface="Helvetica Neue Thin"/>
                      </a:endParaRPr>
                    </a:p>
                  </a:txBody>
                  <a:tcPr/>
                </a:tc>
              </a:tr>
              <a:tr h="1200940">
                <a:tc>
                  <a:txBody>
                    <a:bodyPr/>
                    <a:lstStyle/>
                    <a:p>
                      <a:r>
                        <a:rPr lang="en-US" dirty="0" smtClean="0">
                          <a:latin typeface="Helvetica Neue Thin"/>
                          <a:cs typeface="Helvetica Neue Thin"/>
                        </a:rPr>
                        <a:t>Developmental Screenings</a:t>
                      </a:r>
                      <a:endParaRPr lang="en-US" dirty="0">
                        <a:latin typeface="Helvetica Neue Thin"/>
                        <a:cs typeface="Helvetica Neue Thin"/>
                      </a:endParaRPr>
                    </a:p>
                  </a:txBody>
                  <a:tcPr/>
                </a:tc>
                <a:tc>
                  <a:txBody>
                    <a:bodyPr/>
                    <a:lstStyle/>
                    <a:p>
                      <a:r>
                        <a:rPr lang="en-US" dirty="0" smtClean="0">
                          <a:latin typeface="Helvetica Neue Thin"/>
                          <a:cs typeface="Helvetica Neue Thin"/>
                        </a:rPr>
                        <a:t>Follow-Up After Hospitalization for</a:t>
                      </a:r>
                      <a:r>
                        <a:rPr lang="en-US" baseline="0" dirty="0" smtClean="0">
                          <a:latin typeface="Helvetica Neue Thin"/>
                          <a:cs typeface="Helvetica Neue Thin"/>
                        </a:rPr>
                        <a:t> Mental Illness</a:t>
                      </a:r>
                      <a:endParaRPr lang="en-US" dirty="0">
                        <a:latin typeface="Helvetica Neue Thin"/>
                        <a:cs typeface="Helvetica Neue Thin"/>
                      </a:endParaRPr>
                    </a:p>
                  </a:txBody>
                  <a:tcPr/>
                </a:tc>
                <a:tc>
                  <a:txBody>
                    <a:bodyPr/>
                    <a:lstStyle/>
                    <a:p>
                      <a:r>
                        <a:rPr lang="en-US" dirty="0" smtClean="0">
                          <a:latin typeface="Helvetica Neue Thin"/>
                          <a:cs typeface="Helvetica Neue Thin"/>
                        </a:rPr>
                        <a:t>Clinical Depression</a:t>
                      </a:r>
                      <a:r>
                        <a:rPr lang="en-US" baseline="0" dirty="0" smtClean="0">
                          <a:latin typeface="Helvetica Neue Thin"/>
                          <a:cs typeface="Helvetica Neue Thin"/>
                        </a:rPr>
                        <a:t> Screening and Follow UP</a:t>
                      </a:r>
                      <a:endParaRPr lang="en-US" dirty="0">
                        <a:latin typeface="Helvetica Neue Thin"/>
                        <a:cs typeface="Helvetica Neue Thin"/>
                      </a:endParaRPr>
                    </a:p>
                  </a:txBody>
                  <a:tcPr/>
                </a:tc>
              </a:tr>
              <a:tr h="840658">
                <a:tc>
                  <a:txBody>
                    <a:bodyPr/>
                    <a:lstStyle/>
                    <a:p>
                      <a:r>
                        <a:rPr lang="en-US" dirty="0" smtClean="0">
                          <a:latin typeface="Helvetica Neue Thin"/>
                          <a:cs typeface="Helvetica Neue Thin"/>
                        </a:rPr>
                        <a:t>Patient Experience Measures</a:t>
                      </a:r>
                      <a:endParaRPr lang="en-US" dirty="0">
                        <a:latin typeface="Helvetica Neue Thin"/>
                        <a:cs typeface="Helvetica Neue Thin"/>
                      </a:endParaRPr>
                    </a:p>
                  </a:txBody>
                  <a:tcPr/>
                </a:tc>
                <a:tc>
                  <a:txBody>
                    <a:bodyPr/>
                    <a:lstStyle/>
                    <a:p>
                      <a:r>
                        <a:rPr lang="en-US" dirty="0" smtClean="0">
                          <a:latin typeface="Helvetica Neue Thin"/>
                          <a:cs typeface="Helvetica Neue Thin"/>
                        </a:rPr>
                        <a:t>Adult BMI</a:t>
                      </a:r>
                      <a:endParaRPr lang="en-US" dirty="0">
                        <a:latin typeface="Helvetica Neue Thin"/>
                        <a:cs typeface="Helvetica Neue Thin"/>
                      </a:endParaRPr>
                    </a:p>
                  </a:txBody>
                  <a:tcPr/>
                </a:tc>
                <a:tc>
                  <a:txBody>
                    <a:bodyPr/>
                    <a:lstStyle/>
                    <a:p>
                      <a:r>
                        <a:rPr lang="en-US" dirty="0" smtClean="0">
                          <a:latin typeface="Helvetica Neue Thin"/>
                          <a:cs typeface="Helvetica Neue Thin"/>
                        </a:rPr>
                        <a:t>Weight</a:t>
                      </a:r>
                      <a:r>
                        <a:rPr lang="en-US" baseline="0" dirty="0" smtClean="0">
                          <a:latin typeface="Helvetica Neue Thin"/>
                          <a:cs typeface="Helvetica Neue Thin"/>
                        </a:rPr>
                        <a:t> Assessment</a:t>
                      </a:r>
                      <a:endParaRPr lang="en-US" dirty="0">
                        <a:latin typeface="Helvetica Neue Thin"/>
                        <a:cs typeface="Helvetica Neue Thin"/>
                      </a:endParaRPr>
                    </a:p>
                  </a:txBody>
                  <a:tcPr/>
                </a:tc>
              </a:tr>
              <a:tr h="840658">
                <a:tc>
                  <a:txBody>
                    <a:bodyPr/>
                    <a:lstStyle/>
                    <a:p>
                      <a:r>
                        <a:rPr lang="en-US" dirty="0" smtClean="0">
                          <a:latin typeface="Helvetica Neue Thin"/>
                          <a:cs typeface="Helvetica Neue Thin"/>
                        </a:rPr>
                        <a:t>Diabetic Care</a:t>
                      </a:r>
                      <a:endParaRPr lang="en-US" dirty="0">
                        <a:latin typeface="Helvetica Neue Thin"/>
                        <a:cs typeface="Helvetica Neue Thin"/>
                      </a:endParaRPr>
                    </a:p>
                  </a:txBody>
                  <a:tcPr/>
                </a:tc>
                <a:tc>
                  <a:txBody>
                    <a:bodyPr/>
                    <a:lstStyle/>
                    <a:p>
                      <a:r>
                        <a:rPr lang="en-US" dirty="0" smtClean="0">
                          <a:latin typeface="Helvetica Neue Thin"/>
                          <a:cs typeface="Helvetica Neue Thin"/>
                        </a:rPr>
                        <a:t>Adults meeting physical activity guidelines</a:t>
                      </a:r>
                      <a:endParaRPr lang="en-US" dirty="0">
                        <a:latin typeface="Helvetica Neue Thin"/>
                        <a:cs typeface="Helvetica Neue Thin"/>
                      </a:endParaRPr>
                    </a:p>
                  </a:txBody>
                  <a:tcPr/>
                </a:tc>
                <a:tc>
                  <a:txBody>
                    <a:bodyPr/>
                    <a:lstStyle/>
                    <a:p>
                      <a:endParaRPr lang="en-US" dirty="0">
                        <a:latin typeface="Helvetica Neue Thin"/>
                        <a:cs typeface="Helvetica Neue Thin"/>
                      </a:endParaRPr>
                    </a:p>
                  </a:txBody>
                  <a:tcPr/>
                </a:tc>
              </a:tr>
            </a:tbl>
          </a:graphicData>
        </a:graphic>
      </p:graphicFrame>
      <p:sp>
        <p:nvSpPr>
          <p:cNvPr id="5" name="Slide Number Placeholder 4"/>
          <p:cNvSpPr>
            <a:spLocks noGrp="1"/>
          </p:cNvSpPr>
          <p:nvPr>
            <p:ph type="sldNum" sz="quarter" idx="12"/>
          </p:nvPr>
        </p:nvSpPr>
        <p:spPr/>
        <p:txBody>
          <a:bodyPr/>
          <a:lstStyle/>
          <a:p>
            <a:fld id="{DA2B4977-3147-439E-9034-A346A1841982}" type="slidenum">
              <a:rPr lang="en-US" smtClean="0"/>
              <a:t>7</a:t>
            </a:fld>
            <a:endParaRPr lang="en-US"/>
          </a:p>
        </p:txBody>
      </p:sp>
      <p:pic>
        <p:nvPicPr>
          <p:cNvPr id="6" name="Picture 5"/>
          <p:cNvPicPr>
            <a:picLocks noChangeAspect="1"/>
          </p:cNvPicPr>
          <p:nvPr/>
        </p:nvPicPr>
        <p:blipFill>
          <a:blip r:embed="rId3"/>
          <a:stretch>
            <a:fillRect/>
          </a:stretch>
        </p:blipFill>
        <p:spPr>
          <a:xfrm>
            <a:off x="0" y="0"/>
            <a:ext cx="9144000" cy="1397000"/>
          </a:xfrm>
          <a:prstGeom prst="rect">
            <a:avLst/>
          </a:prstGeom>
        </p:spPr>
      </p:pic>
      <p:sp>
        <p:nvSpPr>
          <p:cNvPr id="7" name="TextBox 6"/>
          <p:cNvSpPr txBox="1"/>
          <p:nvPr/>
        </p:nvSpPr>
        <p:spPr>
          <a:xfrm>
            <a:off x="296333" y="250735"/>
            <a:ext cx="8627534" cy="830997"/>
          </a:xfrm>
          <a:prstGeom prst="rect">
            <a:avLst/>
          </a:prstGeom>
          <a:noFill/>
        </p:spPr>
        <p:txBody>
          <a:bodyPr wrap="square" rtlCol="0">
            <a:spAutoFit/>
          </a:bodyPr>
          <a:lstStyle/>
          <a:p>
            <a:pPr algn="ctr" defTabSz="457200"/>
            <a:r>
              <a:rPr lang="en-US" sz="2400" dirty="0" smtClean="0">
                <a:solidFill>
                  <a:prstClr val="white"/>
                </a:solidFill>
                <a:latin typeface="Helvetica Neue Thin"/>
                <a:cs typeface="Helvetica Neue Thin"/>
              </a:rPr>
              <a:t>SIM Publically Reported Measures </a:t>
            </a:r>
          </a:p>
          <a:p>
            <a:pPr algn="ctr" defTabSz="457200"/>
            <a:r>
              <a:rPr lang="en-US" sz="2400" dirty="0" smtClean="0">
                <a:solidFill>
                  <a:prstClr val="white"/>
                </a:solidFill>
                <a:latin typeface="Helvetica Neue Thin"/>
                <a:cs typeface="Helvetica Neue Thin"/>
              </a:rPr>
              <a:t>Coming Soon</a:t>
            </a:r>
            <a:endParaRPr lang="en-US" sz="2400" dirty="0">
              <a:solidFill>
                <a:prstClr val="white"/>
              </a:solidFill>
              <a:latin typeface="Helvetica Neue Thin"/>
              <a:cs typeface="Helvetica Neue Thin"/>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1" y="6101586"/>
            <a:ext cx="1600200" cy="604013"/>
          </a:xfrm>
          <a:prstGeom prst="rect">
            <a:avLst/>
          </a:prstGeom>
        </p:spPr>
      </p:pic>
    </p:spTree>
    <p:extLst>
      <p:ext uri="{BB962C8B-B14F-4D97-AF65-F5344CB8AC3E}">
        <p14:creationId xmlns:p14="http://schemas.microsoft.com/office/powerpoint/2010/main" val="21570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A2B4977-3147-439E-9034-A346A1841982}" type="slidenum">
              <a:rPr lang="en-US" smtClean="0"/>
              <a:t>8</a:t>
            </a:fld>
            <a:endParaRPr lang="en-US"/>
          </a:p>
        </p:txBody>
      </p:sp>
      <p:sp>
        <p:nvSpPr>
          <p:cNvPr id="2" name="TextBox 1"/>
          <p:cNvSpPr txBox="1"/>
          <p:nvPr/>
        </p:nvSpPr>
        <p:spPr>
          <a:xfrm>
            <a:off x="1217114" y="5552963"/>
            <a:ext cx="7003712" cy="646331"/>
          </a:xfrm>
          <a:prstGeom prst="rect">
            <a:avLst/>
          </a:prstGeom>
          <a:noFill/>
        </p:spPr>
        <p:txBody>
          <a:bodyPr wrap="none" rtlCol="0">
            <a:spAutoFit/>
          </a:bodyPr>
          <a:lstStyle/>
          <a:p>
            <a:pPr algn="ctr"/>
            <a:r>
              <a:rPr lang="en-US" b="1" dirty="0" smtClean="0"/>
              <a:t>Primary </a:t>
            </a:r>
            <a:r>
              <a:rPr lang="en-US" b="1" dirty="0"/>
              <a:t>care receives </a:t>
            </a:r>
            <a:r>
              <a:rPr lang="en-US" b="1" dirty="0" err="1" smtClean="0"/>
              <a:t>signficantly</a:t>
            </a:r>
            <a:r>
              <a:rPr lang="en-US" b="1" dirty="0" smtClean="0"/>
              <a:t> less </a:t>
            </a:r>
            <a:r>
              <a:rPr lang="en-US" b="1" dirty="0"/>
              <a:t>than 10% of all health care spend,</a:t>
            </a:r>
          </a:p>
          <a:p>
            <a:pPr algn="ctr"/>
            <a:r>
              <a:rPr lang="en-US" b="1" dirty="0"/>
              <a:t>but influences more than 80% of total spend.</a:t>
            </a:r>
            <a:endParaRPr lang="en-US" b="1" dirty="0" smtClean="0"/>
          </a:p>
        </p:txBody>
      </p:sp>
      <p:pic>
        <p:nvPicPr>
          <p:cNvPr id="7" name="Picture 6"/>
          <p:cNvPicPr>
            <a:picLocks noChangeAspect="1"/>
          </p:cNvPicPr>
          <p:nvPr/>
        </p:nvPicPr>
        <p:blipFill>
          <a:blip r:embed="rId3"/>
          <a:stretch>
            <a:fillRect/>
          </a:stretch>
        </p:blipFill>
        <p:spPr>
          <a:xfrm>
            <a:off x="0" y="0"/>
            <a:ext cx="9144000" cy="1397000"/>
          </a:xfrm>
          <a:prstGeom prst="rect">
            <a:avLst/>
          </a:prstGeom>
        </p:spPr>
      </p:pic>
      <p:sp>
        <p:nvSpPr>
          <p:cNvPr id="8" name="TextBox 7"/>
          <p:cNvSpPr txBox="1"/>
          <p:nvPr/>
        </p:nvSpPr>
        <p:spPr>
          <a:xfrm>
            <a:off x="296333" y="0"/>
            <a:ext cx="8627534" cy="1077218"/>
          </a:xfrm>
          <a:prstGeom prst="rect">
            <a:avLst/>
          </a:prstGeom>
          <a:noFill/>
        </p:spPr>
        <p:txBody>
          <a:bodyPr wrap="square" rtlCol="0">
            <a:spAutoFit/>
          </a:bodyPr>
          <a:lstStyle/>
          <a:p>
            <a:pPr algn="ctr"/>
            <a:r>
              <a:rPr lang="en-US" sz="3200" dirty="0" smtClean="0">
                <a:solidFill>
                  <a:schemeClr val="bg1"/>
                </a:solidFill>
                <a:latin typeface="Helvetica Neue Thin"/>
                <a:cs typeface="Helvetica Neue Thin"/>
              </a:rPr>
              <a:t>SIM: Increasing Momentum Toward Enhancement of Primary Care</a:t>
            </a:r>
            <a:endParaRPr lang="en-US" sz="3200" dirty="0">
              <a:solidFill>
                <a:schemeClr val="bg1"/>
              </a:solidFill>
              <a:latin typeface="Helvetica Neue Thin"/>
              <a:cs typeface="Helvetica Neue Thin"/>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1" y="6101586"/>
            <a:ext cx="1600200" cy="604013"/>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234" y="1464148"/>
            <a:ext cx="8771466" cy="402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4081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89337435"/>
              </p:ext>
            </p:extLst>
          </p:nvPr>
        </p:nvGraphicFramePr>
        <p:xfrm>
          <a:off x="457200" y="1524000"/>
          <a:ext cx="8229600" cy="439420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algn="ctr"/>
                      <a:r>
                        <a:rPr lang="en-US" dirty="0" smtClean="0">
                          <a:latin typeface="Helvetica Neue Thin"/>
                          <a:cs typeface="Helvetica Neue Thin"/>
                        </a:rPr>
                        <a:t>Primary Care </a:t>
                      </a:r>
                      <a:r>
                        <a:rPr lang="en-US" baseline="0" dirty="0" smtClean="0">
                          <a:latin typeface="Helvetica Neue Thin"/>
                          <a:cs typeface="Helvetica Neue Thin"/>
                        </a:rPr>
                        <a:t>Payment Reform Directional Options</a:t>
                      </a:r>
                      <a:endParaRPr lang="en-US" dirty="0">
                        <a:latin typeface="Helvetica Neue Thin"/>
                        <a:cs typeface="Helvetica Neue Thin"/>
                      </a:endParaRPr>
                    </a:p>
                  </a:txBody>
                  <a:tcPr/>
                </a:tc>
                <a:tc hMerge="1">
                  <a:txBody>
                    <a:bodyPr/>
                    <a:lstStyle/>
                    <a:p>
                      <a:endParaRPr lang="en-US" dirty="0">
                        <a:latin typeface="Helvetica Neue Thin"/>
                        <a:cs typeface="Helvetica Neue Thin"/>
                      </a:endParaRPr>
                    </a:p>
                  </a:txBody>
                  <a:tcPr/>
                </a:tc>
              </a:tr>
              <a:tr h="370840">
                <a:tc>
                  <a:txBody>
                    <a:bodyPr/>
                    <a:lstStyle/>
                    <a:p>
                      <a:r>
                        <a:rPr lang="en-US" sz="2400" dirty="0" smtClean="0">
                          <a:latin typeface="Helvetica Neue Thin"/>
                          <a:cs typeface="Helvetica Neue Thin"/>
                        </a:rPr>
                        <a:t>Increase %</a:t>
                      </a:r>
                      <a:r>
                        <a:rPr lang="en-US" sz="2400" baseline="0" dirty="0" smtClean="0">
                          <a:latin typeface="Helvetica Neue Thin"/>
                          <a:cs typeface="Helvetica Neue Thin"/>
                        </a:rPr>
                        <a:t> of health payments spent on primary care</a:t>
                      </a:r>
                      <a:endParaRPr lang="en-US" sz="2400" dirty="0">
                        <a:latin typeface="Helvetica Neue Thin"/>
                        <a:cs typeface="Helvetica Neue Thin"/>
                      </a:endParaRPr>
                    </a:p>
                  </a:txBody>
                  <a:tcPr/>
                </a:tc>
                <a:tc>
                  <a:txBody>
                    <a:bodyPr/>
                    <a:lstStyle/>
                    <a:p>
                      <a:r>
                        <a:rPr lang="en-US" sz="2400" dirty="0" smtClean="0">
                          <a:latin typeface="Helvetica Neue Thin"/>
                          <a:cs typeface="Helvetica Neue Thin"/>
                        </a:rPr>
                        <a:t>Institute</a:t>
                      </a:r>
                      <a:r>
                        <a:rPr lang="en-US" sz="2400" baseline="0" dirty="0" smtClean="0">
                          <a:latin typeface="Helvetica Neue Thin"/>
                          <a:cs typeface="Helvetica Neue Thin"/>
                        </a:rPr>
                        <a:t> a comprehensive primary care payment</a:t>
                      </a:r>
                      <a:endParaRPr lang="en-US" sz="2400" dirty="0">
                        <a:latin typeface="Helvetica Neue Thin"/>
                        <a:cs typeface="Helvetica Neue Thin"/>
                      </a:endParaRPr>
                    </a:p>
                  </a:txBody>
                  <a:tcPr/>
                </a:tc>
              </a:tr>
              <a:tr h="370840">
                <a:tc>
                  <a:txBody>
                    <a:bodyPr/>
                    <a:lstStyle/>
                    <a:p>
                      <a:r>
                        <a:rPr lang="en-US" sz="2400" dirty="0" smtClean="0">
                          <a:latin typeface="Helvetica Neue Thin"/>
                          <a:cs typeface="Helvetica Neue Thin"/>
                        </a:rPr>
                        <a:t>Tie “PCP bump” funds to payment reform</a:t>
                      </a:r>
                      <a:endParaRPr lang="en-US" sz="2400" dirty="0">
                        <a:latin typeface="Helvetica Neue Thin"/>
                        <a:cs typeface="Helvetica Neue Thin"/>
                      </a:endParaRPr>
                    </a:p>
                  </a:txBody>
                  <a:tcPr/>
                </a:tc>
                <a:tc>
                  <a:txBody>
                    <a:bodyPr/>
                    <a:lstStyle/>
                    <a:p>
                      <a:r>
                        <a:rPr lang="en-US" sz="2400" dirty="0" smtClean="0">
                          <a:latin typeface="Helvetica Neue Thin"/>
                          <a:cs typeface="Helvetica Neue Thin"/>
                        </a:rPr>
                        <a:t>Employ shared savings methodologies</a:t>
                      </a:r>
                      <a:endParaRPr lang="en-US" sz="2400" dirty="0">
                        <a:latin typeface="Helvetica Neue Thin"/>
                        <a:cs typeface="Helvetica Neue Thin"/>
                      </a:endParaRPr>
                    </a:p>
                  </a:txBody>
                  <a:tcPr/>
                </a:tc>
              </a:tr>
              <a:tr h="370840">
                <a:tc>
                  <a:txBody>
                    <a:bodyPr/>
                    <a:lstStyle/>
                    <a:p>
                      <a:r>
                        <a:rPr lang="en-US" sz="2400" dirty="0" smtClean="0">
                          <a:latin typeface="Helvetica Neue Thin"/>
                          <a:cs typeface="Helvetica Neue Thin"/>
                        </a:rPr>
                        <a:t>Increase primary care rates based on medical home recognition</a:t>
                      </a:r>
                      <a:endParaRPr lang="en-US" sz="2400" dirty="0">
                        <a:latin typeface="Helvetica Neue Thin"/>
                        <a:cs typeface="Helvetica Neue Thin"/>
                      </a:endParaRPr>
                    </a:p>
                  </a:txBody>
                  <a:tcPr/>
                </a:tc>
                <a:tc>
                  <a:txBody>
                    <a:bodyPr/>
                    <a:lstStyle/>
                    <a:p>
                      <a:r>
                        <a:rPr lang="en-US" sz="2400" dirty="0" smtClean="0">
                          <a:latin typeface="Helvetica Neue Thin"/>
                          <a:cs typeface="Helvetica Neue Thin"/>
                        </a:rPr>
                        <a:t>Combine</a:t>
                      </a:r>
                      <a:r>
                        <a:rPr lang="en-US" sz="2400" baseline="0" dirty="0" smtClean="0">
                          <a:latin typeface="Helvetica Neue Thin"/>
                          <a:cs typeface="Helvetica Neue Thin"/>
                        </a:rPr>
                        <a:t> patient-centered medical home (PCMH) with episodes of care</a:t>
                      </a:r>
                      <a:endParaRPr lang="en-US" sz="2400" dirty="0">
                        <a:latin typeface="Helvetica Neue Thin"/>
                        <a:cs typeface="Helvetica Neue Thin"/>
                      </a:endParaRPr>
                    </a:p>
                  </a:txBody>
                  <a:tcPr/>
                </a:tc>
              </a:tr>
              <a:tr h="370840">
                <a:tc>
                  <a:txBody>
                    <a:bodyPr/>
                    <a:lstStyle/>
                    <a:p>
                      <a:r>
                        <a:rPr lang="en-US" sz="2400" dirty="0" smtClean="0">
                          <a:latin typeface="Helvetica Neue Thin"/>
                          <a:cs typeface="Helvetica Neue Thin"/>
                        </a:rPr>
                        <a:t>Use pay-for performance incentives</a:t>
                      </a:r>
                      <a:endParaRPr lang="en-US" sz="2400" dirty="0">
                        <a:latin typeface="Helvetica Neue Thin"/>
                        <a:cs typeface="Helvetica Neue Thin"/>
                      </a:endParaRPr>
                    </a:p>
                  </a:txBody>
                  <a:tcPr/>
                </a:tc>
                <a:tc>
                  <a:txBody>
                    <a:bodyPr/>
                    <a:lstStyle/>
                    <a:p>
                      <a:endParaRPr lang="en-US" sz="2400" dirty="0">
                        <a:latin typeface="Helvetica Neue Thin"/>
                        <a:cs typeface="Helvetica Neue Thin"/>
                      </a:endParaRPr>
                    </a:p>
                  </a:txBody>
                  <a:tcPr/>
                </a:tc>
              </a:tr>
            </a:tbl>
          </a:graphicData>
        </a:graphic>
      </p:graphicFrame>
      <p:sp>
        <p:nvSpPr>
          <p:cNvPr id="5" name="Slide Number Placeholder 4"/>
          <p:cNvSpPr>
            <a:spLocks noGrp="1"/>
          </p:cNvSpPr>
          <p:nvPr>
            <p:ph type="sldNum" sz="quarter" idx="12"/>
          </p:nvPr>
        </p:nvSpPr>
        <p:spPr/>
        <p:txBody>
          <a:bodyPr/>
          <a:lstStyle/>
          <a:p>
            <a:fld id="{DA2B4977-3147-439E-9034-A346A1841982}" type="slidenum">
              <a:rPr lang="en-US" smtClean="0"/>
              <a:t>9</a:t>
            </a:fld>
            <a:endParaRPr lang="en-US"/>
          </a:p>
        </p:txBody>
      </p:sp>
      <p:pic>
        <p:nvPicPr>
          <p:cNvPr id="6" name="Picture 5"/>
          <p:cNvPicPr>
            <a:picLocks noChangeAspect="1"/>
          </p:cNvPicPr>
          <p:nvPr/>
        </p:nvPicPr>
        <p:blipFill>
          <a:blip r:embed="rId3"/>
          <a:stretch>
            <a:fillRect/>
          </a:stretch>
        </p:blipFill>
        <p:spPr>
          <a:xfrm>
            <a:off x="0" y="0"/>
            <a:ext cx="9144000" cy="1397000"/>
          </a:xfrm>
          <a:prstGeom prst="rect">
            <a:avLst/>
          </a:prstGeom>
        </p:spPr>
      </p:pic>
      <p:sp>
        <p:nvSpPr>
          <p:cNvPr id="7" name="TextBox 6"/>
          <p:cNvSpPr txBox="1"/>
          <p:nvPr/>
        </p:nvSpPr>
        <p:spPr>
          <a:xfrm>
            <a:off x="296333" y="0"/>
            <a:ext cx="8627534" cy="1077218"/>
          </a:xfrm>
          <a:prstGeom prst="rect">
            <a:avLst/>
          </a:prstGeom>
          <a:noFill/>
        </p:spPr>
        <p:txBody>
          <a:bodyPr wrap="square" rtlCol="0">
            <a:spAutoFit/>
          </a:bodyPr>
          <a:lstStyle/>
          <a:p>
            <a:pPr algn="ctr" defTabSz="457200"/>
            <a:r>
              <a:rPr lang="en-US" sz="3200" dirty="0" smtClean="0">
                <a:solidFill>
                  <a:prstClr val="white"/>
                </a:solidFill>
                <a:latin typeface="Helvetica Neue Thin"/>
                <a:cs typeface="Helvetica Neue Thin"/>
              </a:rPr>
              <a:t>Primary Care Payment Reform Acceleration – SIM can drive</a:t>
            </a:r>
            <a:r>
              <a:rPr lang="en-US" sz="3200" dirty="0">
                <a:solidFill>
                  <a:prstClr val="white"/>
                </a:solidFill>
                <a:latin typeface="Helvetica Neue Thin"/>
                <a:cs typeface="Helvetica Neue Thin"/>
              </a:rPr>
              <a:t> </a:t>
            </a:r>
            <a:r>
              <a:rPr lang="en-US" sz="3200" dirty="0" smtClean="0">
                <a:solidFill>
                  <a:prstClr val="white"/>
                </a:solidFill>
                <a:latin typeface="Helvetica Neue Thin"/>
                <a:cs typeface="Helvetica Neue Thin"/>
              </a:rPr>
              <a:t>for Bold, Decisive Change</a:t>
            </a:r>
            <a:endParaRPr lang="en-US" sz="3200" dirty="0">
              <a:solidFill>
                <a:prstClr val="white"/>
              </a:solidFill>
              <a:latin typeface="Helvetica Neue Thin"/>
              <a:cs typeface="Helvetica Neue Thin"/>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1" y="6101586"/>
            <a:ext cx="1600200" cy="604013"/>
          </a:xfrm>
          <a:prstGeom prst="rect">
            <a:avLst/>
          </a:prstGeom>
        </p:spPr>
      </p:pic>
    </p:spTree>
    <p:extLst>
      <p:ext uri="{BB962C8B-B14F-4D97-AF65-F5344CB8AC3E}">
        <p14:creationId xmlns:p14="http://schemas.microsoft.com/office/powerpoint/2010/main" val="2678852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56324185465743918DDE83A58DB100" ma:contentTypeVersion="0" ma:contentTypeDescription="Create a new document." ma:contentTypeScope="" ma:versionID="fac230f68e94c253140146aa7308e19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511C98-59CE-4226-9F40-FB8CFA7E699E}">
  <ds:schemaRefs>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603BC3F2-0AB3-459E-BC0A-5553ACDA11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F5EC357-806C-4DA9-A9E7-EE648227E0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25282</TotalTime>
  <Words>757</Words>
  <Application>Microsoft Office PowerPoint</Application>
  <PresentationFormat>On-screen Show (4:3)</PresentationFormat>
  <Paragraphs>125</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The State Innovation Model Grant: The Importance of the SIM Grant to Maine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Maine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MaineCare Waivers</dc:title>
  <dc:creator>Stewart, Sarah</dc:creator>
  <cp:lastModifiedBy>Chenard, Randal</cp:lastModifiedBy>
  <cp:revision>275</cp:revision>
  <cp:lastPrinted>2013-05-16T18:09:49Z</cp:lastPrinted>
  <dcterms:created xsi:type="dcterms:W3CDTF">2013-02-19T18:47:23Z</dcterms:created>
  <dcterms:modified xsi:type="dcterms:W3CDTF">2015-01-23T20:40:19Z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0x0101004256324185465743918DDE83A58DB100</vt:lpwstr>
  </property>
</Properties>
</file>